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6" r:id="rId1"/>
  </p:sldMasterIdLst>
  <p:notesMasterIdLst>
    <p:notesMasterId r:id="rId21"/>
  </p:notesMasterIdLst>
  <p:sldIdLst>
    <p:sldId id="256" r:id="rId2"/>
    <p:sldId id="269" r:id="rId3"/>
    <p:sldId id="268" r:id="rId4"/>
    <p:sldId id="259" r:id="rId5"/>
    <p:sldId id="273" r:id="rId6"/>
    <p:sldId id="275" r:id="rId7"/>
    <p:sldId id="274" r:id="rId8"/>
    <p:sldId id="258" r:id="rId9"/>
    <p:sldId id="287" r:id="rId10"/>
    <p:sldId id="280" r:id="rId11"/>
    <p:sldId id="257" r:id="rId12"/>
    <p:sldId id="284" r:id="rId13"/>
    <p:sldId id="272" r:id="rId14"/>
    <p:sldId id="263" r:id="rId15"/>
    <p:sldId id="289" r:id="rId16"/>
    <p:sldId id="288" r:id="rId17"/>
    <p:sldId id="277" r:id="rId18"/>
    <p:sldId id="261" r:id="rId19"/>
    <p:sldId id="291" r:id="rId20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Grande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mad Libbus" initials="I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CC00"/>
    <a:srgbClr val="122CAE"/>
    <a:srgbClr val="2D4093"/>
    <a:srgbClr val="00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0" autoAdjust="0"/>
    <p:restoredTop sz="99790" autoAdjust="0"/>
  </p:normalViewPr>
  <p:slideViewPr>
    <p:cSldViewPr snapToGrid="0" snapToObjects="1">
      <p:cViewPr>
        <p:scale>
          <a:sx n="200" d="100"/>
          <a:sy n="200" d="100"/>
        </p:scale>
        <p:origin x="2896" y="488"/>
      </p:cViewPr>
      <p:guideLst>
        <p:guide orient="horz" pos="2178"/>
        <p:guide pos="3883"/>
      </p:guideLst>
    </p:cSldViewPr>
  </p:slideViewPr>
  <p:outlineViewPr>
    <p:cViewPr>
      <p:scale>
        <a:sx n="33" d="100"/>
        <a:sy n="33" d="100"/>
      </p:scale>
      <p:origin x="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84152264804"/>
          <c:y val="0.0313055887086545"/>
          <c:w val="0.791007701326253"/>
          <c:h val="0.876267181658914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</c:marker>
          <c:dPt>
            <c:idx val="0"/>
            <c:marker>
              <c:symbol val="circle"/>
              <c:size val="9"/>
              <c:spPr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1"/>
            <c:marker>
              <c:symbol val="circle"/>
              <c:size val="9"/>
              <c:spPr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2"/>
            <c:marker>
              <c:symbol val="circle"/>
              <c:size val="9"/>
              <c:spPr>
                <a:solidFill>
                  <a:schemeClr val="accent2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3"/>
            <c:marker>
              <c:symbol val="diamond"/>
              <c:size val="10"/>
              <c:spPr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4"/>
            <c:marker>
              <c:symbol val="diamond"/>
              <c:size val="10"/>
              <c:spPr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5"/>
            <c:marker>
              <c:symbol val="diamond"/>
              <c:size val="10"/>
              <c:spPr>
                <a:solidFill>
                  <a:schemeClr val="accent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6"/>
            <c:marker>
              <c:symbol val="triangle"/>
              <c:size val="10"/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7"/>
            <c:marker>
              <c:symbol val="triangle"/>
              <c:size val="10"/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Pt>
            <c:idx val="8"/>
            <c:marker>
              <c:symbol val="triangle"/>
              <c:size val="10"/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errBars>
            <c:errDir val="x"/>
            <c:errBarType val="both"/>
            <c:errValType val="cust"/>
            <c:noEndCap val="1"/>
            <c:plus>
              <c:numRef>
                <c:f>Sheet1!$F$2:$F$10</c:f>
                <c:numCache>
                  <c:formatCode>General</c:formatCode>
                  <c:ptCount val="9"/>
                  <c:pt idx="0">
                    <c:v>2.099999999999999</c:v>
                  </c:pt>
                  <c:pt idx="1">
                    <c:v>3.099999999999999</c:v>
                  </c:pt>
                  <c:pt idx="2">
                    <c:v>3.100000000000001</c:v>
                  </c:pt>
                  <c:pt idx="3">
                    <c:v>4.899999999999999</c:v>
                  </c:pt>
                  <c:pt idx="4">
                    <c:v>7.100000000000001</c:v>
                  </c:pt>
                  <c:pt idx="5">
                    <c:v>7.3</c:v>
                  </c:pt>
                  <c:pt idx="6">
                    <c:v>1.0</c:v>
                  </c:pt>
                  <c:pt idx="7">
                    <c:v>1.5</c:v>
                  </c:pt>
                  <c:pt idx="8">
                    <c:v>1.6</c:v>
                  </c:pt>
                </c:numCache>
              </c:numRef>
            </c:plus>
            <c:minus>
              <c:numRef>
                <c:f>Sheet1!$G$2:$G$10</c:f>
                <c:numCache>
                  <c:formatCode>General</c:formatCode>
                  <c:ptCount val="9"/>
                  <c:pt idx="0">
                    <c:v>2.1</c:v>
                  </c:pt>
                  <c:pt idx="1">
                    <c:v>3.100000000000001</c:v>
                  </c:pt>
                  <c:pt idx="2">
                    <c:v>3.099999999999999</c:v>
                  </c:pt>
                  <c:pt idx="3">
                    <c:v>4.9</c:v>
                  </c:pt>
                  <c:pt idx="4">
                    <c:v>7.199999999999997</c:v>
                  </c:pt>
                  <c:pt idx="5">
                    <c:v>7.3</c:v>
                  </c:pt>
                  <c:pt idx="6">
                    <c:v>1.1</c:v>
                  </c:pt>
                  <c:pt idx="7">
                    <c:v>1.5</c:v>
                  </c:pt>
                  <c:pt idx="8">
                    <c:v>1.5</c:v>
                  </c:pt>
                </c:numCache>
              </c:numRef>
            </c:minus>
            <c:spPr>
              <a:ln w="19050"/>
            </c:spPr>
          </c:errBars>
          <c:xVal>
            <c:numRef>
              <c:f>Sheet1!$D$2:$D$7</c:f>
              <c:numCache>
                <c:formatCode>General</c:formatCode>
                <c:ptCount val="6"/>
                <c:pt idx="0">
                  <c:v>4.5</c:v>
                </c:pt>
                <c:pt idx="1">
                  <c:v>4.4</c:v>
                </c:pt>
                <c:pt idx="2">
                  <c:v>4.6</c:v>
                </c:pt>
                <c:pt idx="3">
                  <c:v>-4.1</c:v>
                </c:pt>
                <c:pt idx="4">
                  <c:v>-5.9</c:v>
                </c:pt>
                <c:pt idx="5">
                  <c:v>-2.2</c:v>
                </c:pt>
              </c:numCache>
            </c:numRef>
          </c:xVal>
          <c:yVal>
            <c:numRef>
              <c:f>Sheet1!$E$2:$E$7</c:f>
              <c:numCache>
                <c:formatCode>General</c:formatCode>
                <c:ptCount val="6"/>
                <c:pt idx="0">
                  <c:v>11.0</c:v>
                </c:pt>
                <c:pt idx="1">
                  <c:v>9.0</c:v>
                </c:pt>
                <c:pt idx="2">
                  <c:v>10.0</c:v>
                </c:pt>
                <c:pt idx="3">
                  <c:v>7.0</c:v>
                </c:pt>
                <c:pt idx="4">
                  <c:v>5.0</c:v>
                </c:pt>
                <c:pt idx="5">
                  <c:v>6.0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4365208"/>
        <c:axId val="-2094361784"/>
      </c:scatterChart>
      <c:valAx>
        <c:axId val="-2094365208"/>
        <c:scaling>
          <c:orientation val="minMax"/>
          <c:max val="10.0"/>
          <c:min val="-15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400" b="0"/>
            </a:pPr>
            <a:endParaRPr lang="en-US"/>
          </a:p>
        </c:txPr>
        <c:crossAx val="-2094361784"/>
        <c:crosses val="autoZero"/>
        <c:crossBetween val="midCat"/>
      </c:valAx>
      <c:valAx>
        <c:axId val="-2094361784"/>
        <c:scaling>
          <c:orientation val="minMax"/>
          <c:max val="12.0"/>
          <c:min val="4.0"/>
        </c:scaling>
        <c:delete val="0"/>
        <c:axPos val="l"/>
        <c:title>
          <c:tx>
            <c:rich>
              <a:bodyPr rot="0" vert="horz"/>
              <a:lstStyle/>
              <a:p>
                <a:pPr algn="l">
                  <a:lnSpc>
                    <a:spcPct val="90000"/>
                  </a:lnSpc>
                  <a:defRPr sz="1200"/>
                </a:pPr>
                <a:r>
                  <a:rPr lang="en-US" sz="1400" dirty="0"/>
                  <a:t>Pooled</a:t>
                </a:r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1050" dirty="0" smtClean="0"/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1050" dirty="0"/>
              </a:p>
              <a:p>
                <a:pPr algn="l">
                  <a:lnSpc>
                    <a:spcPct val="90000"/>
                  </a:lnSpc>
                  <a:defRPr sz="1200"/>
                </a:pPr>
                <a:r>
                  <a:rPr lang="en-US" sz="1400" dirty="0"/>
                  <a:t>Left</a:t>
                </a:r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800" dirty="0" smtClean="0"/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1050" dirty="0"/>
              </a:p>
              <a:p>
                <a:pPr algn="l">
                  <a:lnSpc>
                    <a:spcPct val="90000"/>
                  </a:lnSpc>
                  <a:defRPr sz="1200"/>
                </a:pPr>
                <a:r>
                  <a:rPr lang="en-US" sz="1400" dirty="0"/>
                  <a:t>Right</a:t>
                </a:r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1200" dirty="0"/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1400" dirty="0" smtClean="0"/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1400" dirty="0" smtClean="0"/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1400" dirty="0"/>
              </a:p>
              <a:p>
                <a:pPr algn="l">
                  <a:lnSpc>
                    <a:spcPct val="90000"/>
                  </a:lnSpc>
                  <a:defRPr sz="1200"/>
                </a:pPr>
                <a:r>
                  <a:rPr lang="en-US" sz="1400" dirty="0"/>
                  <a:t>Pooled</a:t>
                </a:r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800" dirty="0">
                  <a:effectLst/>
                </a:endParaRPr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800" dirty="0">
                  <a:effectLst/>
                </a:endParaRPr>
              </a:p>
              <a:p>
                <a:pPr algn="l">
                  <a:lnSpc>
                    <a:spcPct val="90000"/>
                  </a:lnSpc>
                  <a:defRPr sz="1200"/>
                </a:pPr>
                <a:r>
                  <a:rPr lang="en-US" sz="1400" b="1" i="0" baseline="0" dirty="0">
                    <a:effectLst/>
                  </a:rPr>
                  <a:t>Left</a:t>
                </a:r>
                <a:endParaRPr lang="en-US" sz="1400" dirty="0">
                  <a:effectLst/>
                </a:endParaRPr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800" dirty="0"/>
              </a:p>
              <a:p>
                <a:pPr algn="l">
                  <a:lnSpc>
                    <a:spcPct val="90000"/>
                  </a:lnSpc>
                  <a:defRPr sz="1200"/>
                </a:pPr>
                <a:endParaRPr lang="en-US" sz="800" dirty="0"/>
              </a:p>
              <a:p>
                <a:pPr algn="l">
                  <a:lnSpc>
                    <a:spcPct val="90000"/>
                  </a:lnSpc>
                  <a:defRPr sz="1200"/>
                </a:pPr>
                <a:r>
                  <a:rPr lang="en-US" sz="1400" dirty="0"/>
                  <a:t>Right</a:t>
                </a:r>
              </a:p>
            </c:rich>
          </c:tx>
          <c:layout>
            <c:manualLayout>
              <c:xMode val="edge"/>
              <c:yMode val="edge"/>
              <c:x val="0.077986267053749"/>
              <c:y val="0.0981187946224473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spPr>
          <a:ln w="31750">
            <a:solidFill>
              <a:schemeClr val="tx1"/>
            </a:solidFill>
            <a:prstDash val="dash"/>
          </a:ln>
        </c:spPr>
        <c:crossAx val="-2094365208"/>
        <c:crosses val="autoZero"/>
        <c:crossBetween val="midCat"/>
      </c:valAx>
      <c:spPr>
        <a:ln w="19050"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0.01419</cdr:x>
      <cdr:y>0.65989</cdr:y>
    </cdr:from>
    <cdr:to>
      <cdr:x>0.11067</cdr:x>
      <cdr:y>0.86479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59323" y="2779949"/>
          <a:ext cx="847514" cy="746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/>
            <a:t>LVESV</a:t>
          </a:r>
          <a:r>
            <a:rPr lang="en-US" sz="1800" b="1" baseline="0" dirty="0"/>
            <a:t> (mL)    </a:t>
          </a:r>
          <a:r>
            <a:rPr lang="en-US" sz="1800" b="1" baseline="0" dirty="0" smtClean="0"/>
            <a:t>        </a:t>
          </a:r>
          <a:r>
            <a:rPr lang="en-US" sz="1800" b="1" dirty="0"/>
            <a:t>LVEF (%)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Lucida Grande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>
                <a:latin typeface="Lucida Grande" charset="0"/>
                <a:ea typeface="ＭＳ Ｐゴシック" charset="-128"/>
              </a:defRPr>
            </a:lvl1pPr>
          </a:lstStyle>
          <a:p>
            <a:pPr>
              <a:defRPr/>
            </a:pPr>
            <a:fld id="{F2E2EAB1-44A4-4017-92F5-232B9AC96AAE}" type="datetimeFigureOut">
              <a:rPr lang="en-US"/>
              <a:pPr>
                <a:defRPr/>
              </a:pPr>
              <a:t>8/27/14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Lucida Grande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>
                <a:latin typeface="Lucida Grande" charset="0"/>
                <a:ea typeface="ＭＳ Ｐゴシック" charset="-128"/>
              </a:defRPr>
            </a:lvl1pPr>
          </a:lstStyle>
          <a:p>
            <a:pPr>
              <a:defRPr/>
            </a:pPr>
            <a:fld id="{A1EC365B-F80D-4138-8F55-0CBBFB809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0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17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25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15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33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45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5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67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9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505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0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3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53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49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2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34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49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06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EC365B-F80D-4138-8F55-0CBBFB8093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8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ANTHEM-HF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1"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6172" y="1901952"/>
            <a:ext cx="8662037" cy="264596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4B8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 bwMode="auto">
          <a:xfrm rot="10800000" flipV="1">
            <a:off x="266701" y="4734114"/>
            <a:ext cx="8661507" cy="9625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None/>
              <a:defRPr baseline="0">
                <a:solidFill>
                  <a:srgbClr val="004B8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143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 userDrawn="1"/>
        </p:nvCxnSpPr>
        <p:spPr bwMode="auto">
          <a:xfrm>
            <a:off x="642938" y="895350"/>
            <a:ext cx="8043862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26395" y="192025"/>
            <a:ext cx="8160405" cy="749808"/>
          </a:xfrm>
          <a:prstGeom prst="rect">
            <a:avLst/>
          </a:prstGeom>
        </p:spPr>
        <p:txBody>
          <a:bodyPr anchor="b"/>
          <a:lstStyle>
            <a:lvl1pPr algn="l">
              <a:defRPr sz="3600" b="0" i="0">
                <a:solidFill>
                  <a:srgbClr val="004B8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6988" y="6456363"/>
            <a:ext cx="403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53125C49-653E-4F54-A4B6-8FD32EFC1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5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6988" y="6456363"/>
            <a:ext cx="403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53125C49-653E-4F54-A4B6-8FD32EFC1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642938" y="895350"/>
            <a:ext cx="8043862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08762" y="1069975"/>
            <a:ext cx="4017518" cy="434327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636008" y="1069975"/>
            <a:ext cx="4050792" cy="434327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26395" y="192025"/>
            <a:ext cx="8160405" cy="749808"/>
          </a:xfrm>
          <a:prstGeom prst="rect">
            <a:avLst/>
          </a:prstGeom>
        </p:spPr>
        <p:txBody>
          <a:bodyPr anchor="b"/>
          <a:lstStyle>
            <a:lvl1pPr algn="l">
              <a:defRPr sz="3600" b="0" i="0">
                <a:solidFill>
                  <a:srgbClr val="004B8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6988" y="6456363"/>
            <a:ext cx="403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fld id="{84C935F2-81D4-474E-98AB-2DACE5FBF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4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 b="1"/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25C49-653E-4F54-A4B6-8FD32EFC1E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642938" y="895350"/>
            <a:ext cx="8043862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25C49-653E-4F54-A4B6-8FD32EFC1E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1" descr="fond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32"/>
            <a:ext cx="9144000" cy="6850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45" r:id="rId12"/>
    <p:sldLayoutId id="2147483747" r:id="rId13"/>
    <p:sldLayoutId id="2147483751" r:id="rId14"/>
    <p:sldLayoutId id="2147483752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dx.doi.org/10.1016/j.cardfail.2014.08.00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889370"/>
            <a:ext cx="8407508" cy="2645965"/>
          </a:xfrm>
        </p:spPr>
        <p:txBody>
          <a:bodyPr anchor="t"/>
          <a:lstStyle/>
          <a:p>
            <a:pPr algn="ctr"/>
            <a:r>
              <a:rPr lang="en-US" sz="3600" b="1" cap="none" dirty="0" smtClean="0"/>
              <a:t>Autonomic Regulation </a:t>
            </a:r>
            <a:r>
              <a:rPr lang="en-US" sz="3600" b="1" cap="none" dirty="0"/>
              <a:t>T</a:t>
            </a:r>
            <a:r>
              <a:rPr lang="en-US" sz="3600" b="1" cap="none" dirty="0" smtClean="0"/>
              <a:t>herapy for the Improvement of Left Ventricular Function and Heart Failure Symptoms: The ANTHEM-HF Study</a:t>
            </a:r>
            <a:endParaRPr lang="en-US" sz="3600" b="1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 rot="10800000" flipV="1">
            <a:off x="622300" y="3713735"/>
            <a:ext cx="8280508" cy="2390725"/>
          </a:xfrm>
        </p:spPr>
        <p:txBody>
          <a:bodyPr>
            <a:noAutofit/>
          </a:bodyPr>
          <a:lstStyle/>
          <a:p>
            <a:pPr algn="ctr"/>
            <a:r>
              <a:rPr lang="en-US" dirty="0" err="1" smtClean="0"/>
              <a:t>Rajendra</a:t>
            </a:r>
            <a:r>
              <a:rPr lang="en-US" dirty="0" smtClean="0"/>
              <a:t> K. </a:t>
            </a:r>
            <a:r>
              <a:rPr lang="en-US" dirty="0" err="1" smtClean="0"/>
              <a:t>Premchand</a:t>
            </a:r>
            <a:r>
              <a:rPr lang="en-US" dirty="0" smtClean="0"/>
              <a:t>, Kamal Sharma, Sanjay Mittal, </a:t>
            </a:r>
          </a:p>
          <a:p>
            <a:pPr algn="ctr"/>
            <a:r>
              <a:rPr lang="en-US" dirty="0" err="1" smtClean="0"/>
              <a:t>Rufino</a:t>
            </a:r>
            <a:r>
              <a:rPr lang="en-US" dirty="0" smtClean="0"/>
              <a:t> Monteiro, Imad Libbus, Lorenzo DiCarlo, </a:t>
            </a:r>
          </a:p>
          <a:p>
            <a:pPr algn="ctr"/>
            <a:r>
              <a:rPr lang="en-US" dirty="0" smtClean="0"/>
              <a:t>Jeffrey L. Ardell, Thomas S. Rector, Badri Amurthur, </a:t>
            </a:r>
          </a:p>
          <a:p>
            <a:pPr algn="ctr"/>
            <a:r>
              <a:rPr lang="en-US" dirty="0" smtClean="0"/>
              <a:t>Bruce H. KenKnight, Inder S. Anand</a:t>
            </a:r>
          </a:p>
          <a:p>
            <a:pPr algn="ctr"/>
            <a:r>
              <a:rPr lang="en-US" altLang="ja-JP" dirty="0">
                <a:latin typeface="Arial" charset="0"/>
              </a:rPr>
              <a:t>for the </a:t>
            </a:r>
            <a:r>
              <a:rPr lang="en-US" altLang="ja-JP" dirty="0" smtClean="0">
                <a:latin typeface="Arial" charset="0"/>
              </a:rPr>
              <a:t>ANTHEM-HF Investigators</a:t>
            </a:r>
            <a:endParaRPr lang="en-US" altLang="ja-JP" dirty="0">
              <a:latin typeface="Arial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6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197"/>
            <a:ext cx="8229600" cy="990600"/>
          </a:xfrm>
        </p:spPr>
        <p:txBody>
          <a:bodyPr anchor="t"/>
          <a:lstStyle/>
          <a:p>
            <a:r>
              <a:rPr lang="en-US" dirty="0" smtClean="0"/>
              <a:t>Autonomic Regulation Therapy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58" y="1295402"/>
            <a:ext cx="6605751" cy="489373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900" dirty="0" smtClean="0"/>
              <a:t>VNS Therapy System (</a:t>
            </a:r>
            <a:r>
              <a:rPr lang="en-US" sz="1900" dirty="0"/>
              <a:t>Cyberonics, </a:t>
            </a:r>
            <a:r>
              <a:rPr lang="en-US" sz="1900" dirty="0" smtClean="0"/>
              <a:t>Houston, USA)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700" dirty="0" smtClean="0"/>
              <a:t>100,000+ left-sided implants in epilepsy patients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700" dirty="0" smtClean="0"/>
              <a:t>Implanted on L or R </a:t>
            </a:r>
            <a:r>
              <a:rPr lang="en-US" sz="1700" dirty="0" err="1" smtClean="0"/>
              <a:t>vagus</a:t>
            </a:r>
            <a:r>
              <a:rPr lang="en-US" sz="1700" dirty="0" smtClean="0"/>
              <a:t> nerve by surgeon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700" dirty="0" smtClean="0"/>
              <a:t>Without RV sensing lead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dirty="0" smtClean="0"/>
              <a:t>Chronic intermittent stimulation delivered to </a:t>
            </a:r>
            <a:r>
              <a:rPr lang="en-US" sz="2000" dirty="0" err="1" smtClean="0"/>
              <a:t>vagus</a:t>
            </a:r>
            <a:r>
              <a:rPr lang="en-US" sz="2000" dirty="0" smtClean="0"/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700" dirty="0" smtClean="0"/>
              <a:t>10 Hz (natural frequency), 250 µsec pulse width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700" dirty="0" smtClean="0"/>
              <a:t>VNS </a:t>
            </a:r>
            <a:r>
              <a:rPr lang="en-US" sz="1700" dirty="0"/>
              <a:t>intensity </a:t>
            </a:r>
            <a:r>
              <a:rPr lang="en-US" sz="1700" dirty="0" smtClean="0"/>
              <a:t>titrated over 10 </a:t>
            </a:r>
            <a:r>
              <a:rPr lang="en-US" sz="1700" dirty="0" err="1" smtClean="0"/>
              <a:t>wks</a:t>
            </a:r>
            <a:r>
              <a:rPr lang="en-US" sz="1700" dirty="0" smtClean="0"/>
              <a:t> to max tolerable current; below the of threshold of side effects or HR change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700" dirty="0" smtClean="0"/>
              <a:t>ECG monitored continuously to confirm no acute HR change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700" dirty="0" smtClean="0"/>
              <a:t>Over time the threshold for side-effects gradually increased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1700" dirty="0" smtClean="0"/>
              <a:t>Average stimulation </a:t>
            </a:r>
            <a:r>
              <a:rPr lang="en-US" sz="1700" dirty="0"/>
              <a:t>current: 2.0 ± 0.6 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81" y="1639174"/>
            <a:ext cx="2286000" cy="2280846"/>
          </a:xfrm>
          <a:prstGeom prst="ellipse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82866" y="4163251"/>
            <a:ext cx="3008157" cy="2172703"/>
            <a:chOff x="5896202" y="4658773"/>
            <a:chExt cx="3008157" cy="2172703"/>
          </a:xfrm>
        </p:grpSpPr>
        <p:grpSp>
          <p:nvGrpSpPr>
            <p:cNvPr id="9" name="Group 8"/>
            <p:cNvGrpSpPr/>
            <p:nvPr/>
          </p:nvGrpSpPr>
          <p:grpSpPr>
            <a:xfrm>
              <a:off x="5896202" y="4658773"/>
              <a:ext cx="3008157" cy="1793019"/>
              <a:chOff x="6001729" y="4417473"/>
              <a:chExt cx="3008157" cy="1793019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001729" y="6194633"/>
                <a:ext cx="282758" cy="0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562666" y="6191877"/>
                <a:ext cx="1470849" cy="0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6279201" y="5803273"/>
                <a:ext cx="0" cy="40721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6574323" y="5802379"/>
                <a:ext cx="0" cy="40721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278787" y="5821050"/>
                <a:ext cx="28275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8033929" y="5796633"/>
                <a:ext cx="0" cy="40721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8329051" y="5795739"/>
                <a:ext cx="0" cy="407219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8033515" y="5814410"/>
                <a:ext cx="295536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8344114" y="6181321"/>
                <a:ext cx="282758" cy="0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6174095" y="5451718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C00000"/>
                    </a:solidFill>
                  </a:rPr>
                  <a:t>ON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995620" y="5819871"/>
                <a:ext cx="5517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OFF</a:t>
                </a:r>
                <a:endParaRPr lang="en-US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368618" y="4417473"/>
                <a:ext cx="26412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10 Hz</a:t>
                </a:r>
                <a:r>
                  <a:rPr lang="en-US" sz="1600" b="1" dirty="0"/>
                  <a:t>, 250 </a:t>
                </a:r>
                <a:r>
                  <a:rPr lang="en-US" sz="1600" b="1" dirty="0" smtClean="0"/>
                  <a:t>µsec pulses </a:t>
                </a:r>
                <a:endParaRPr lang="en-US" sz="1600" b="1" dirty="0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6372837" y="4756027"/>
                <a:ext cx="2563895" cy="1040606"/>
                <a:chOff x="5737837" y="4095627"/>
                <a:chExt cx="2563895" cy="1040606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 flipV="1">
                  <a:off x="5737837" y="4095627"/>
                  <a:ext cx="2563895" cy="442740"/>
                  <a:chOff x="3606800" y="4608513"/>
                  <a:chExt cx="5162550" cy="171450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606800" y="4619625"/>
                    <a:ext cx="5162550" cy="4763"/>
                  </a:xfrm>
                  <a:prstGeom prst="line">
                    <a:avLst/>
                  </a:prstGeom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" name="Group 409"/>
                  <p:cNvGrpSpPr>
                    <a:grpSpLocks/>
                  </p:cNvGrpSpPr>
                  <p:nvPr/>
                </p:nvGrpSpPr>
                <p:grpSpPr bwMode="auto">
                  <a:xfrm>
                    <a:off x="4559301" y="4621213"/>
                    <a:ext cx="3222625" cy="158750"/>
                    <a:chOff x="4559388" y="4364186"/>
                    <a:chExt cx="3223117" cy="159318"/>
                  </a:xfrm>
                </p:grpSpPr>
                <p:grpSp>
                  <p:nvGrpSpPr>
                    <p:cNvPr id="76" name="Group 1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59388" y="4364186"/>
                      <a:ext cx="420752" cy="154538"/>
                      <a:chOff x="4559388" y="4364186"/>
                      <a:chExt cx="420752" cy="154538"/>
                    </a:xfrm>
                  </p:grpSpPr>
                  <p:cxnSp>
                    <p:nvCxnSpPr>
                      <p:cNvPr id="143" name="Straight Connector 142"/>
                      <p:cNvCxnSpPr/>
                      <p:nvPr/>
                    </p:nvCxnSpPr>
                    <p:spPr>
                      <a:xfrm flipV="1">
                        <a:off x="4559388" y="4364186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4" name="Straight Connector 143"/>
                      <p:cNvCxnSpPr/>
                      <p:nvPr/>
                    </p:nvCxnSpPr>
                    <p:spPr>
                      <a:xfrm flipV="1">
                        <a:off x="4603845" y="436737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5" name="Straight Connector 144"/>
                      <p:cNvCxnSpPr/>
                      <p:nvPr/>
                    </p:nvCxnSpPr>
                    <p:spPr>
                      <a:xfrm flipV="1">
                        <a:off x="4653065" y="4364186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6" name="Straight Connector 145"/>
                      <p:cNvCxnSpPr/>
                      <p:nvPr/>
                    </p:nvCxnSpPr>
                    <p:spPr>
                      <a:xfrm flipV="1">
                        <a:off x="4700698" y="4365780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7" name="Straight Connector 146"/>
                      <p:cNvCxnSpPr/>
                      <p:nvPr/>
                    </p:nvCxnSpPr>
                    <p:spPr>
                      <a:xfrm flipV="1">
                        <a:off x="4748330" y="436737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8" name="Straight Connector 147"/>
                      <p:cNvCxnSpPr/>
                      <p:nvPr/>
                    </p:nvCxnSpPr>
                    <p:spPr>
                      <a:xfrm flipV="1">
                        <a:off x="4792787" y="4364186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9" name="Straight Connector 148"/>
                      <p:cNvCxnSpPr/>
                      <p:nvPr/>
                    </p:nvCxnSpPr>
                    <p:spPr>
                      <a:xfrm flipV="1">
                        <a:off x="4842006" y="4365780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flipV="1">
                        <a:off x="4889639" y="436737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1" name="Straight Connector 150"/>
                      <p:cNvCxnSpPr/>
                      <p:nvPr/>
                    </p:nvCxnSpPr>
                    <p:spPr>
                      <a:xfrm flipV="1">
                        <a:off x="4934095" y="4364186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2" name="Straight Connector 151"/>
                      <p:cNvCxnSpPr/>
                      <p:nvPr/>
                    </p:nvCxnSpPr>
                    <p:spPr>
                      <a:xfrm flipV="1">
                        <a:off x="4980140" y="4364186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7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27773" y="4367372"/>
                      <a:ext cx="420751" cy="154539"/>
                      <a:chOff x="4559498" y="4364597"/>
                      <a:chExt cx="420751" cy="154539"/>
                    </a:xfrm>
                  </p:grpSpPr>
                  <p:cxnSp>
                    <p:nvCxnSpPr>
                      <p:cNvPr id="133" name="Straight Connector 132"/>
                      <p:cNvCxnSpPr/>
                      <p:nvPr/>
                    </p:nvCxnSpPr>
                    <p:spPr>
                      <a:xfrm flipV="1">
                        <a:off x="4559498" y="4364597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4" name="Straight Connector 133"/>
                      <p:cNvCxnSpPr/>
                      <p:nvPr/>
                    </p:nvCxnSpPr>
                    <p:spPr>
                      <a:xfrm flipV="1">
                        <a:off x="4603955" y="4367784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5" name="Straight Connector 134"/>
                      <p:cNvCxnSpPr/>
                      <p:nvPr/>
                    </p:nvCxnSpPr>
                    <p:spPr>
                      <a:xfrm flipV="1">
                        <a:off x="4653174" y="4364597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6" name="Straight Connector 135"/>
                      <p:cNvCxnSpPr/>
                      <p:nvPr/>
                    </p:nvCxnSpPr>
                    <p:spPr>
                      <a:xfrm flipV="1">
                        <a:off x="4700807" y="4366191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7" name="Straight Connector 136"/>
                      <p:cNvCxnSpPr/>
                      <p:nvPr/>
                    </p:nvCxnSpPr>
                    <p:spPr>
                      <a:xfrm flipV="1">
                        <a:off x="4748439" y="4367784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8" name="Straight Connector 137"/>
                      <p:cNvCxnSpPr/>
                      <p:nvPr/>
                    </p:nvCxnSpPr>
                    <p:spPr>
                      <a:xfrm flipV="1">
                        <a:off x="4792896" y="4364597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9" name="Straight Connector 138"/>
                      <p:cNvCxnSpPr/>
                      <p:nvPr/>
                    </p:nvCxnSpPr>
                    <p:spPr>
                      <a:xfrm flipV="1">
                        <a:off x="4842116" y="4366191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0" name="Straight Connector 139"/>
                      <p:cNvCxnSpPr/>
                      <p:nvPr/>
                    </p:nvCxnSpPr>
                    <p:spPr>
                      <a:xfrm flipV="1">
                        <a:off x="4889749" y="4367784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1" name="Straight Connector 140"/>
                      <p:cNvCxnSpPr/>
                      <p:nvPr/>
                    </p:nvCxnSpPr>
                    <p:spPr>
                      <a:xfrm flipV="1">
                        <a:off x="4934205" y="4364597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2" name="Straight Connector 141"/>
                      <p:cNvCxnSpPr/>
                      <p:nvPr/>
                    </p:nvCxnSpPr>
                    <p:spPr>
                      <a:xfrm flipV="1">
                        <a:off x="4980249" y="4364597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8" name="Group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96156" y="4365780"/>
                      <a:ext cx="419164" cy="154537"/>
                      <a:chOff x="4559606" y="4363555"/>
                      <a:chExt cx="419164" cy="154537"/>
                    </a:xfrm>
                  </p:grpSpPr>
                  <p:cxnSp>
                    <p:nvCxnSpPr>
                      <p:cNvPr id="123" name="Straight Connector 122"/>
                      <p:cNvCxnSpPr/>
                      <p:nvPr/>
                    </p:nvCxnSpPr>
                    <p:spPr>
                      <a:xfrm flipV="1">
                        <a:off x="4559606" y="4363555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4" name="Straight Connector 123"/>
                      <p:cNvCxnSpPr/>
                      <p:nvPr/>
                    </p:nvCxnSpPr>
                    <p:spPr>
                      <a:xfrm flipV="1">
                        <a:off x="4604063" y="4366741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5" name="Straight Connector 124"/>
                      <p:cNvCxnSpPr/>
                      <p:nvPr/>
                    </p:nvCxnSpPr>
                    <p:spPr>
                      <a:xfrm flipV="1">
                        <a:off x="4651695" y="4363555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6" name="Straight Connector 125"/>
                      <p:cNvCxnSpPr/>
                      <p:nvPr/>
                    </p:nvCxnSpPr>
                    <p:spPr>
                      <a:xfrm flipV="1">
                        <a:off x="4700916" y="4365147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7" name="Straight Connector 126"/>
                      <p:cNvCxnSpPr/>
                      <p:nvPr/>
                    </p:nvCxnSpPr>
                    <p:spPr>
                      <a:xfrm flipV="1">
                        <a:off x="4748548" y="4366741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8" name="Straight Connector 127"/>
                      <p:cNvCxnSpPr/>
                      <p:nvPr/>
                    </p:nvCxnSpPr>
                    <p:spPr>
                      <a:xfrm flipV="1">
                        <a:off x="4793005" y="4363555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9" name="Straight Connector 128"/>
                      <p:cNvCxnSpPr/>
                      <p:nvPr/>
                    </p:nvCxnSpPr>
                    <p:spPr>
                      <a:xfrm flipV="1">
                        <a:off x="4840637" y="4365147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0" name="Straight Connector 129"/>
                      <p:cNvCxnSpPr/>
                      <p:nvPr/>
                    </p:nvCxnSpPr>
                    <p:spPr>
                      <a:xfrm flipV="1">
                        <a:off x="4888269" y="4366741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1" name="Straight Connector 130"/>
                      <p:cNvCxnSpPr/>
                      <p:nvPr/>
                    </p:nvCxnSpPr>
                    <p:spPr>
                      <a:xfrm flipV="1">
                        <a:off x="4932726" y="4363555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2" name="Straight Connector 131"/>
                      <p:cNvCxnSpPr/>
                      <p:nvPr/>
                    </p:nvCxnSpPr>
                    <p:spPr>
                      <a:xfrm flipV="1">
                        <a:off x="4978770" y="4363555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9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961365" y="4368966"/>
                      <a:ext cx="419164" cy="154538"/>
                      <a:chOff x="4559865" y="4363966"/>
                      <a:chExt cx="419164" cy="154538"/>
                    </a:xfrm>
                  </p:grpSpPr>
                  <p:cxnSp>
                    <p:nvCxnSpPr>
                      <p:cNvPr id="113" name="Straight Connector 112"/>
                      <p:cNvCxnSpPr/>
                      <p:nvPr/>
                    </p:nvCxnSpPr>
                    <p:spPr>
                      <a:xfrm flipV="1">
                        <a:off x="4559865" y="436396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4" name="Straight Connector 113"/>
                      <p:cNvCxnSpPr/>
                      <p:nvPr/>
                    </p:nvCxnSpPr>
                    <p:spPr>
                      <a:xfrm flipV="1">
                        <a:off x="4604322" y="4367153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5" name="Straight Connector 114"/>
                      <p:cNvCxnSpPr/>
                      <p:nvPr/>
                    </p:nvCxnSpPr>
                    <p:spPr>
                      <a:xfrm flipV="1">
                        <a:off x="4651954" y="436396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6" name="Straight Connector 115"/>
                      <p:cNvCxnSpPr/>
                      <p:nvPr/>
                    </p:nvCxnSpPr>
                    <p:spPr>
                      <a:xfrm flipV="1">
                        <a:off x="4701174" y="436555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7" name="Straight Connector 116"/>
                      <p:cNvCxnSpPr/>
                      <p:nvPr/>
                    </p:nvCxnSpPr>
                    <p:spPr>
                      <a:xfrm flipV="1">
                        <a:off x="4748806" y="4367153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8" name="Straight Connector 117"/>
                      <p:cNvCxnSpPr/>
                      <p:nvPr/>
                    </p:nvCxnSpPr>
                    <p:spPr>
                      <a:xfrm flipV="1">
                        <a:off x="4793263" y="436396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9" name="Straight Connector 118"/>
                      <p:cNvCxnSpPr/>
                      <p:nvPr/>
                    </p:nvCxnSpPr>
                    <p:spPr>
                      <a:xfrm flipV="1">
                        <a:off x="4840895" y="436555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0" name="Straight Connector 119"/>
                      <p:cNvCxnSpPr/>
                      <p:nvPr/>
                    </p:nvCxnSpPr>
                    <p:spPr>
                      <a:xfrm flipV="1">
                        <a:off x="4888527" y="4367153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1" name="Straight Connector 120"/>
                      <p:cNvCxnSpPr/>
                      <p:nvPr/>
                    </p:nvCxnSpPr>
                    <p:spPr>
                      <a:xfrm flipV="1">
                        <a:off x="4932984" y="436396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2" name="Straight Connector 121"/>
                      <p:cNvCxnSpPr/>
                      <p:nvPr/>
                    </p:nvCxnSpPr>
                    <p:spPr>
                      <a:xfrm flipV="1">
                        <a:off x="4979029" y="436396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0" name="Group 1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26573" y="4368966"/>
                      <a:ext cx="419164" cy="154538"/>
                      <a:chOff x="4560123" y="4364516"/>
                      <a:chExt cx="419164" cy="154538"/>
                    </a:xfrm>
                  </p:grpSpPr>
                  <p:cxnSp>
                    <p:nvCxnSpPr>
                      <p:cNvPr id="103" name="Straight Connector 102"/>
                      <p:cNvCxnSpPr/>
                      <p:nvPr/>
                    </p:nvCxnSpPr>
                    <p:spPr>
                      <a:xfrm flipV="1">
                        <a:off x="4560123" y="436451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4" name="Straight Connector 103"/>
                      <p:cNvCxnSpPr/>
                      <p:nvPr/>
                    </p:nvCxnSpPr>
                    <p:spPr>
                      <a:xfrm flipV="1">
                        <a:off x="4604580" y="4367703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5" name="Straight Connector 104"/>
                      <p:cNvCxnSpPr/>
                      <p:nvPr/>
                    </p:nvCxnSpPr>
                    <p:spPr>
                      <a:xfrm flipV="1">
                        <a:off x="4652212" y="436451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6" name="Straight Connector 105"/>
                      <p:cNvCxnSpPr/>
                      <p:nvPr/>
                    </p:nvCxnSpPr>
                    <p:spPr>
                      <a:xfrm flipV="1">
                        <a:off x="4701433" y="436610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7" name="Straight Connector 106"/>
                      <p:cNvCxnSpPr/>
                      <p:nvPr/>
                    </p:nvCxnSpPr>
                    <p:spPr>
                      <a:xfrm flipV="1">
                        <a:off x="4749065" y="4367703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8" name="Straight Connector 107"/>
                      <p:cNvCxnSpPr/>
                      <p:nvPr/>
                    </p:nvCxnSpPr>
                    <p:spPr>
                      <a:xfrm flipV="1">
                        <a:off x="4793522" y="436451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9" name="Straight Connector 108"/>
                      <p:cNvCxnSpPr/>
                      <p:nvPr/>
                    </p:nvCxnSpPr>
                    <p:spPr>
                      <a:xfrm flipV="1">
                        <a:off x="4841154" y="436610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0" name="Straight Connector 109"/>
                      <p:cNvCxnSpPr/>
                      <p:nvPr/>
                    </p:nvCxnSpPr>
                    <p:spPr>
                      <a:xfrm flipV="1">
                        <a:off x="4888786" y="4367703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1" name="Straight Connector 110"/>
                      <p:cNvCxnSpPr/>
                      <p:nvPr/>
                    </p:nvCxnSpPr>
                    <p:spPr>
                      <a:xfrm flipV="1">
                        <a:off x="4933243" y="436451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2" name="Straight Connector 111"/>
                      <p:cNvCxnSpPr/>
                      <p:nvPr/>
                    </p:nvCxnSpPr>
                    <p:spPr>
                      <a:xfrm flipV="1">
                        <a:off x="4979287" y="436451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1" name="Group 1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893370" y="4367372"/>
                      <a:ext cx="420752" cy="154539"/>
                      <a:chOff x="4558645" y="4363472"/>
                      <a:chExt cx="420752" cy="154539"/>
                    </a:xfrm>
                  </p:grpSpPr>
                  <p:cxnSp>
                    <p:nvCxnSpPr>
                      <p:cNvPr id="93" name="Straight Connector 92"/>
                      <p:cNvCxnSpPr/>
                      <p:nvPr/>
                    </p:nvCxnSpPr>
                    <p:spPr>
                      <a:xfrm flipV="1">
                        <a:off x="4558645" y="436347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4" name="Straight Connector 93"/>
                      <p:cNvCxnSpPr/>
                      <p:nvPr/>
                    </p:nvCxnSpPr>
                    <p:spPr>
                      <a:xfrm flipV="1">
                        <a:off x="4603102" y="436665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Straight Connector 94"/>
                      <p:cNvCxnSpPr/>
                      <p:nvPr/>
                    </p:nvCxnSpPr>
                    <p:spPr>
                      <a:xfrm flipV="1">
                        <a:off x="4652322" y="436347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6" name="Straight Connector 95"/>
                      <p:cNvCxnSpPr/>
                      <p:nvPr/>
                    </p:nvCxnSpPr>
                    <p:spPr>
                      <a:xfrm flipV="1">
                        <a:off x="4699955" y="436506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7" name="Straight Connector 96"/>
                      <p:cNvCxnSpPr/>
                      <p:nvPr/>
                    </p:nvCxnSpPr>
                    <p:spPr>
                      <a:xfrm flipV="1">
                        <a:off x="4747587" y="436665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8" name="Straight Connector 97"/>
                      <p:cNvCxnSpPr/>
                      <p:nvPr/>
                    </p:nvCxnSpPr>
                    <p:spPr>
                      <a:xfrm flipV="1">
                        <a:off x="4792044" y="436347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9" name="Straight Connector 98"/>
                      <p:cNvCxnSpPr/>
                      <p:nvPr/>
                    </p:nvCxnSpPr>
                    <p:spPr>
                      <a:xfrm flipV="1">
                        <a:off x="4841263" y="436506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0" name="Straight Connector 99"/>
                      <p:cNvCxnSpPr/>
                      <p:nvPr/>
                    </p:nvCxnSpPr>
                    <p:spPr>
                      <a:xfrm flipV="1">
                        <a:off x="4888895" y="436665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1" name="Straight Connector 100"/>
                      <p:cNvCxnSpPr/>
                      <p:nvPr/>
                    </p:nvCxnSpPr>
                    <p:spPr>
                      <a:xfrm flipV="1">
                        <a:off x="4933352" y="436347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2" name="Straight Connector 101"/>
                      <p:cNvCxnSpPr/>
                      <p:nvPr/>
                    </p:nvCxnSpPr>
                    <p:spPr>
                      <a:xfrm flipV="1">
                        <a:off x="4979397" y="436347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2" name="Group 2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61754" y="4367372"/>
                      <a:ext cx="420751" cy="154539"/>
                      <a:chOff x="4558754" y="4364022"/>
                      <a:chExt cx="420751" cy="154539"/>
                    </a:xfrm>
                  </p:grpSpPr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 flipV="1">
                        <a:off x="4558754" y="436402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Connector 83"/>
                      <p:cNvCxnSpPr/>
                      <p:nvPr/>
                    </p:nvCxnSpPr>
                    <p:spPr>
                      <a:xfrm flipV="1">
                        <a:off x="4603211" y="436720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5" name="Straight Connector 84"/>
                      <p:cNvCxnSpPr/>
                      <p:nvPr/>
                    </p:nvCxnSpPr>
                    <p:spPr>
                      <a:xfrm flipV="1">
                        <a:off x="4652430" y="436402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Straight Connector 85"/>
                      <p:cNvCxnSpPr/>
                      <p:nvPr/>
                    </p:nvCxnSpPr>
                    <p:spPr>
                      <a:xfrm flipV="1">
                        <a:off x="4700063" y="436561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Straight Connector 86"/>
                      <p:cNvCxnSpPr/>
                      <p:nvPr/>
                    </p:nvCxnSpPr>
                    <p:spPr>
                      <a:xfrm flipV="1">
                        <a:off x="4747695" y="436720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Straight Connector 87"/>
                      <p:cNvCxnSpPr/>
                      <p:nvPr/>
                    </p:nvCxnSpPr>
                    <p:spPr>
                      <a:xfrm flipV="1">
                        <a:off x="4792152" y="436402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Connector 88"/>
                      <p:cNvCxnSpPr/>
                      <p:nvPr/>
                    </p:nvCxnSpPr>
                    <p:spPr>
                      <a:xfrm flipV="1">
                        <a:off x="4841372" y="4365616"/>
                        <a:ext cx="0" cy="151351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Connector 89"/>
                      <p:cNvCxnSpPr/>
                      <p:nvPr/>
                    </p:nvCxnSpPr>
                    <p:spPr>
                      <a:xfrm flipV="1">
                        <a:off x="4889004" y="4367209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1" name="Straight Connector 90"/>
                      <p:cNvCxnSpPr/>
                      <p:nvPr/>
                    </p:nvCxnSpPr>
                    <p:spPr>
                      <a:xfrm flipV="1">
                        <a:off x="4933461" y="436402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" name="Straight Connector 91"/>
                      <p:cNvCxnSpPr/>
                      <p:nvPr/>
                    </p:nvCxnSpPr>
                    <p:spPr>
                      <a:xfrm flipV="1">
                        <a:off x="4979505" y="4364022"/>
                        <a:ext cx="0" cy="151352"/>
                      </a:xfrm>
                      <a:prstGeom prst="line">
                        <a:avLst/>
                      </a:prstGeom>
                      <a:ln w="9525">
                        <a:solidFill>
                          <a:srgbClr val="C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28" name="Group 318"/>
                  <p:cNvGrpSpPr>
                    <a:grpSpLocks/>
                  </p:cNvGrpSpPr>
                  <p:nvPr/>
                </p:nvGrpSpPr>
                <p:grpSpPr bwMode="auto">
                  <a:xfrm>
                    <a:off x="3622677" y="4608513"/>
                    <a:ext cx="887413" cy="165100"/>
                    <a:chOff x="3621932" y="4349484"/>
                    <a:chExt cx="888812" cy="165685"/>
                  </a:xfrm>
                </p:grpSpPr>
                <p:cxnSp>
                  <p:nvCxnSpPr>
                    <p:cNvPr id="53" name="Straight Connector 52"/>
                    <p:cNvCxnSpPr/>
                    <p:nvPr/>
                  </p:nvCxnSpPr>
                  <p:spPr>
                    <a:xfrm flipV="1">
                      <a:off x="4090984" y="4367008"/>
                      <a:ext cx="0" cy="81250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53"/>
                    <p:cNvCxnSpPr/>
                    <p:nvPr/>
                  </p:nvCxnSpPr>
                  <p:spPr>
                    <a:xfrm flipV="1">
                      <a:off x="4135504" y="4368602"/>
                      <a:ext cx="0" cy="86029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54"/>
                    <p:cNvCxnSpPr/>
                    <p:nvPr/>
                  </p:nvCxnSpPr>
                  <p:spPr>
                    <a:xfrm flipV="1">
                      <a:off x="4183204" y="4367008"/>
                      <a:ext cx="0" cy="95588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/>
                    <p:cNvCxnSpPr/>
                    <p:nvPr/>
                  </p:nvCxnSpPr>
                  <p:spPr>
                    <a:xfrm flipV="1">
                      <a:off x="4230904" y="4370194"/>
                      <a:ext cx="0" cy="98774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/>
                    <p:nvPr/>
                  </p:nvCxnSpPr>
                  <p:spPr>
                    <a:xfrm flipV="1">
                      <a:off x="4280193" y="4373380"/>
                      <a:ext cx="0" cy="103554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/>
                    <p:nvPr/>
                  </p:nvCxnSpPr>
                  <p:spPr>
                    <a:xfrm flipV="1">
                      <a:off x="4324714" y="4367008"/>
                      <a:ext cx="0" cy="116299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/>
                    <p:cNvCxnSpPr/>
                    <p:nvPr/>
                  </p:nvCxnSpPr>
                  <p:spPr>
                    <a:xfrm flipV="1">
                      <a:off x="4372414" y="4370194"/>
                      <a:ext cx="0" cy="121078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 flipV="1">
                      <a:off x="4420114" y="4370194"/>
                      <a:ext cx="0" cy="13063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flipV="1">
                      <a:off x="4464634" y="4359043"/>
                      <a:ext cx="0" cy="15134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 flipV="1">
                      <a:off x="4510744" y="4363822"/>
                      <a:ext cx="0" cy="151347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 flipV="1">
                      <a:off x="3621932" y="4363822"/>
                      <a:ext cx="0" cy="796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3642603" y="4363822"/>
                      <a:ext cx="0" cy="796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 flipV="1">
                      <a:off x="3666452" y="4367008"/>
                      <a:ext cx="0" cy="4780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 flipV="1">
                      <a:off x="3715743" y="4354263"/>
                      <a:ext cx="0" cy="39829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 flipV="1">
                      <a:off x="3763443" y="4354263"/>
                      <a:ext cx="0" cy="47794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 flipV="1">
                      <a:off x="3811143" y="4365415"/>
                      <a:ext cx="0" cy="44608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 flipV="1">
                      <a:off x="3855663" y="4349484"/>
                      <a:ext cx="0" cy="65318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/>
                    <p:nvPr/>
                  </p:nvCxnSpPr>
                  <p:spPr>
                    <a:xfrm flipV="1">
                      <a:off x="3903363" y="4365415"/>
                      <a:ext cx="0" cy="55759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 flipV="1">
                      <a:off x="3951063" y="4370194"/>
                      <a:ext cx="0" cy="55760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 flipV="1">
                      <a:off x="3997173" y="4365415"/>
                      <a:ext cx="0" cy="65318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V="1">
                      <a:off x="4043283" y="4368601"/>
                      <a:ext cx="0" cy="71690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/>
                    <p:nvPr/>
                  </p:nvCxnSpPr>
                  <p:spPr>
                    <a:xfrm flipV="1">
                      <a:off x="3671223" y="4351077"/>
                      <a:ext cx="0" cy="38235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V="1">
                      <a:off x="3634647" y="4352670"/>
                      <a:ext cx="0" cy="31863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" name="Group 362"/>
                  <p:cNvGrpSpPr>
                    <a:grpSpLocks/>
                  </p:cNvGrpSpPr>
                  <p:nvPr/>
                </p:nvGrpSpPr>
                <p:grpSpPr bwMode="auto">
                  <a:xfrm flipH="1">
                    <a:off x="7831138" y="4611708"/>
                    <a:ext cx="912812" cy="161926"/>
                    <a:chOff x="3621932" y="4352670"/>
                    <a:chExt cx="912662" cy="162499"/>
                  </a:xfrm>
                </p:grpSpPr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flipV="1">
                      <a:off x="4112388" y="4368601"/>
                      <a:ext cx="0" cy="84435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flipV="1">
                      <a:off x="4160006" y="4370194"/>
                      <a:ext cx="0" cy="89215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/>
                    <p:cNvCxnSpPr/>
                    <p:nvPr/>
                  </p:nvCxnSpPr>
                  <p:spPr>
                    <a:xfrm flipV="1">
                      <a:off x="4207623" y="4368602"/>
                      <a:ext cx="0" cy="95588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/>
                    <p:nvPr/>
                  </p:nvCxnSpPr>
                  <p:spPr>
                    <a:xfrm flipV="1">
                      <a:off x="4255240" y="4371788"/>
                      <a:ext cx="0" cy="10036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flipV="1">
                      <a:off x="4302857" y="4370194"/>
                      <a:ext cx="0" cy="111519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flipV="1">
                      <a:off x="4348888" y="4368602"/>
                      <a:ext cx="0" cy="117891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flipV="1">
                      <a:off x="4396505" y="4371788"/>
                      <a:ext cx="0" cy="12585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flipV="1">
                      <a:off x="4440947" y="4355856"/>
                      <a:ext cx="0" cy="15134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 flipV="1">
                      <a:off x="4488565" y="4359043"/>
                      <a:ext cx="0" cy="15134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4534594" y="4363822"/>
                      <a:ext cx="0" cy="151347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flipV="1">
                      <a:off x="3621932" y="4363822"/>
                      <a:ext cx="0" cy="796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/>
                    <p:cNvCxnSpPr/>
                    <p:nvPr/>
                  </p:nvCxnSpPr>
                  <p:spPr>
                    <a:xfrm flipV="1">
                      <a:off x="3642566" y="4363822"/>
                      <a:ext cx="0" cy="7966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3666375" y="4367008"/>
                      <a:ext cx="0" cy="4780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 flipV="1">
                      <a:off x="3693357" y="4365415"/>
                      <a:ext cx="0" cy="25490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 flipV="1">
                      <a:off x="3739388" y="4374974"/>
                      <a:ext cx="0" cy="22304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 flipV="1">
                      <a:off x="3787005" y="4363822"/>
                      <a:ext cx="0" cy="41421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 flipV="1">
                      <a:off x="3834622" y="4354266"/>
                      <a:ext cx="0" cy="62131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/>
                    <p:cNvCxnSpPr/>
                    <p:nvPr/>
                  </p:nvCxnSpPr>
                  <p:spPr>
                    <a:xfrm flipV="1">
                      <a:off x="3879065" y="4370194"/>
                      <a:ext cx="0" cy="49387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/>
                    <p:cNvCxnSpPr/>
                    <p:nvPr/>
                  </p:nvCxnSpPr>
                  <p:spPr>
                    <a:xfrm flipV="1">
                      <a:off x="3928269" y="4363822"/>
                      <a:ext cx="0" cy="57353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 flipV="1">
                      <a:off x="3972711" y="4367008"/>
                      <a:ext cx="0" cy="62132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/>
                    <p:cNvCxnSpPr/>
                    <p:nvPr/>
                  </p:nvCxnSpPr>
                  <p:spPr>
                    <a:xfrm flipV="1">
                      <a:off x="4018742" y="4368602"/>
                      <a:ext cx="0" cy="66911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/>
                    <p:cNvCxnSpPr/>
                    <p:nvPr/>
                  </p:nvCxnSpPr>
                  <p:spPr>
                    <a:xfrm flipV="1">
                      <a:off x="4066359" y="4368602"/>
                      <a:ext cx="0" cy="76470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flipV="1">
                      <a:off x="3650502" y="4352670"/>
                      <a:ext cx="0" cy="31863"/>
                    </a:xfrm>
                    <a:prstGeom prst="line">
                      <a:avLst/>
                    </a:prstGeom>
                    <a:ln w="9525"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5755972" y="4538367"/>
                  <a:ext cx="1642957" cy="596972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7709114" y="4534268"/>
                  <a:ext cx="569755" cy="601965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3" name="TextBox 152"/>
            <p:cNvSpPr txBox="1"/>
            <p:nvPr/>
          </p:nvSpPr>
          <p:spPr>
            <a:xfrm>
              <a:off x="5955226" y="6492922"/>
              <a:ext cx="16818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14 </a:t>
              </a:r>
              <a:r>
                <a:rPr lang="en-US" sz="1600" dirty="0" smtClean="0"/>
                <a:t>sec     66 sec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70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350"/>
            <a:ext cx="8229600" cy="751879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Screening, Enrollment and Follow-up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33853" y="1408886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4625" indent="-174625" algn="ctr"/>
            <a:r>
              <a:rPr lang="en-US" sz="1400" b="1" dirty="0" smtClean="0"/>
              <a:t>Screening</a:t>
            </a:r>
          </a:p>
          <a:p>
            <a:pPr marL="174625" indent="-174625" algn="ctr"/>
            <a:r>
              <a:rPr lang="en-US" sz="1400" b="1" dirty="0" smtClean="0"/>
              <a:t>n=78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06119" y="2223255"/>
            <a:ext cx="1651000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Randomization</a:t>
            </a:r>
            <a:endParaRPr lang="en-US" sz="1400" b="1" dirty="0"/>
          </a:p>
          <a:p>
            <a:r>
              <a:rPr lang="en-US" sz="1400" b="1" dirty="0" smtClean="0"/>
              <a:t>n=60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55381" y="4035961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Titration</a:t>
            </a:r>
          </a:p>
          <a:p>
            <a:r>
              <a:rPr lang="en-US" sz="1400" b="1" dirty="0" smtClean="0"/>
              <a:t>n=29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55381" y="3055085"/>
            <a:ext cx="1384029" cy="7386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Right-Sided</a:t>
            </a:r>
          </a:p>
          <a:p>
            <a:r>
              <a:rPr lang="en-US" sz="1400" b="1" dirty="0" smtClean="0"/>
              <a:t>Implantation</a:t>
            </a:r>
            <a:endParaRPr lang="en-US" sz="1400" b="1" dirty="0"/>
          </a:p>
          <a:p>
            <a:r>
              <a:rPr lang="en-US" sz="1400" b="1" dirty="0" smtClean="0"/>
              <a:t>n=29</a:t>
            </a:r>
            <a:endParaRPr lang="en-US" sz="1400" b="1" dirty="0"/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>
            <a:off x="3225868" y="1932106"/>
            <a:ext cx="5751" cy="291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>
          <a:xfrm>
            <a:off x="2247396" y="3793749"/>
            <a:ext cx="0" cy="242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25868" y="2043914"/>
            <a:ext cx="11787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TextBox 34"/>
          <p:cNvSpPr txBox="1"/>
          <p:nvPr/>
        </p:nvSpPr>
        <p:spPr>
          <a:xfrm>
            <a:off x="4404574" y="1670496"/>
            <a:ext cx="1609859" cy="7232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4625" lvl="0" indent="-174625" algn="r"/>
            <a:r>
              <a:rPr lang="en-US" sz="1000" b="1" dirty="0" err="1" smtClean="0">
                <a:solidFill>
                  <a:prstClr val="white"/>
                </a:solidFill>
              </a:rPr>
              <a:t>Inc</a:t>
            </a:r>
            <a:r>
              <a:rPr lang="en-US" sz="1000" b="1" dirty="0" smtClean="0">
                <a:solidFill>
                  <a:prstClr val="white"/>
                </a:solidFill>
              </a:rPr>
              <a:t> / </a:t>
            </a:r>
            <a:r>
              <a:rPr lang="en-US" sz="1000" b="1" dirty="0" err="1" smtClean="0">
                <a:solidFill>
                  <a:prstClr val="white"/>
                </a:solidFill>
              </a:rPr>
              <a:t>Exc</a:t>
            </a:r>
            <a:r>
              <a:rPr lang="en-US" sz="1000" b="1" dirty="0" smtClean="0">
                <a:solidFill>
                  <a:prstClr val="white"/>
                </a:solidFill>
              </a:rPr>
              <a:t> failure  </a:t>
            </a:r>
            <a:r>
              <a:rPr lang="en-US" sz="1000" b="1" dirty="0">
                <a:solidFill>
                  <a:prstClr val="white"/>
                </a:solidFill>
              </a:rPr>
              <a:t>(n=12)</a:t>
            </a:r>
          </a:p>
          <a:p>
            <a:pPr marL="174625" lvl="0" indent="-174625" algn="r"/>
            <a:r>
              <a:rPr lang="en-US" sz="1000" b="1" dirty="0" smtClean="0">
                <a:solidFill>
                  <a:prstClr val="white"/>
                </a:solidFill>
              </a:rPr>
              <a:t>Withdrawal  </a:t>
            </a:r>
            <a:r>
              <a:rPr lang="en-US" sz="1000" b="1" dirty="0">
                <a:solidFill>
                  <a:prstClr val="white"/>
                </a:solidFill>
              </a:rPr>
              <a:t>(n=4)</a:t>
            </a:r>
          </a:p>
          <a:p>
            <a:pPr marL="174625" lvl="0" indent="-174625" algn="r"/>
            <a:r>
              <a:rPr lang="en-US" sz="1000" b="1" dirty="0">
                <a:solidFill>
                  <a:prstClr val="white"/>
                </a:solidFill>
              </a:rPr>
              <a:t>Brady arrest </a:t>
            </a:r>
            <a:r>
              <a:rPr lang="en-US" sz="1000" b="1" dirty="0" smtClean="0">
                <a:solidFill>
                  <a:prstClr val="white"/>
                </a:solidFill>
              </a:rPr>
              <a:t> (</a:t>
            </a:r>
            <a:r>
              <a:rPr lang="en-US" sz="1000" b="1" dirty="0">
                <a:solidFill>
                  <a:prstClr val="white"/>
                </a:solidFill>
              </a:rPr>
              <a:t>n=1)</a:t>
            </a:r>
          </a:p>
          <a:p>
            <a:pPr lvl="0" algn="r"/>
            <a:r>
              <a:rPr lang="en-US" sz="1000" b="1" dirty="0">
                <a:solidFill>
                  <a:prstClr val="white"/>
                </a:solidFill>
              </a:rPr>
              <a:t>Sudden </a:t>
            </a:r>
            <a:r>
              <a:rPr lang="en-US" sz="1000" b="1" dirty="0" smtClean="0">
                <a:solidFill>
                  <a:prstClr val="white"/>
                </a:solidFill>
              </a:rPr>
              <a:t>death  </a:t>
            </a:r>
            <a:r>
              <a:rPr lang="en-US" sz="1000" b="1" dirty="0">
                <a:solidFill>
                  <a:prstClr val="white"/>
                </a:solidFill>
              </a:rPr>
              <a:t>(n=1</a:t>
            </a:r>
            <a:r>
              <a:rPr lang="en-US" sz="1100" b="1" dirty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31642" y="4035962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Titration</a:t>
            </a:r>
          </a:p>
          <a:p>
            <a:r>
              <a:rPr lang="en-US" sz="1400" b="1" dirty="0" smtClean="0"/>
              <a:t>n=30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31642" y="3055086"/>
            <a:ext cx="1384029" cy="73866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Left-Sided</a:t>
            </a:r>
          </a:p>
          <a:p>
            <a:r>
              <a:rPr lang="en-US" sz="1400" b="1" dirty="0" smtClean="0"/>
              <a:t>Implantation</a:t>
            </a:r>
            <a:endParaRPr lang="en-US" sz="1400" b="1" dirty="0"/>
          </a:p>
          <a:p>
            <a:r>
              <a:rPr lang="en-US" sz="1400" b="1" dirty="0" smtClean="0"/>
              <a:t>n=31</a:t>
            </a:r>
            <a:endParaRPr lang="en-US" sz="1400" b="1" dirty="0"/>
          </a:p>
        </p:txBody>
      </p:sp>
      <p:cxnSp>
        <p:nvCxnSpPr>
          <p:cNvPr id="16" name="Straight Arrow Connector 15"/>
          <p:cNvCxnSpPr>
            <a:stCxn id="15" idx="2"/>
            <a:endCxn id="14" idx="0"/>
          </p:cNvCxnSpPr>
          <p:nvPr/>
        </p:nvCxnSpPr>
        <p:spPr>
          <a:xfrm>
            <a:off x="4223657" y="3793750"/>
            <a:ext cx="0" cy="242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Elbow Connector 16"/>
          <p:cNvCxnSpPr>
            <a:stCxn id="8" idx="2"/>
            <a:endCxn id="10" idx="0"/>
          </p:cNvCxnSpPr>
          <p:nvPr/>
        </p:nvCxnSpPr>
        <p:spPr>
          <a:xfrm rot="5400000">
            <a:off x="2585203" y="2408669"/>
            <a:ext cx="308610" cy="98422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Elbow Connector 17"/>
          <p:cNvCxnSpPr>
            <a:stCxn id="8" idx="2"/>
            <a:endCxn id="15" idx="0"/>
          </p:cNvCxnSpPr>
          <p:nvPr/>
        </p:nvCxnSpPr>
        <p:spPr>
          <a:xfrm rot="16200000" flipH="1">
            <a:off x="3573333" y="2404761"/>
            <a:ext cx="308611" cy="99203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1555381" y="4811286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3-month F/U</a:t>
            </a:r>
          </a:p>
          <a:p>
            <a:r>
              <a:rPr lang="en-US" sz="1400" b="1" dirty="0" smtClean="0"/>
              <a:t>n=29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31642" y="4811287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3-month F/U</a:t>
            </a:r>
          </a:p>
          <a:p>
            <a:r>
              <a:rPr lang="en-US" sz="1400" b="1" dirty="0" smtClean="0"/>
              <a:t>n=28</a:t>
            </a:r>
            <a:endParaRPr lang="en-US" sz="1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72050" y="3602898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Death </a:t>
            </a:r>
            <a:r>
              <a:rPr lang="en-US" sz="1400" b="1" baseline="30000" dirty="0" smtClean="0"/>
              <a:t>1</a:t>
            </a:r>
            <a:endParaRPr lang="en-US" sz="1400" b="1" baseline="30000" dirty="0"/>
          </a:p>
          <a:p>
            <a:r>
              <a:rPr lang="en-US" sz="1400" b="1" dirty="0" smtClean="0"/>
              <a:t>n=1</a:t>
            </a:r>
            <a:endParaRPr lang="en-US" sz="1400" b="1" dirty="0"/>
          </a:p>
        </p:txBody>
      </p:sp>
      <p:cxnSp>
        <p:nvCxnSpPr>
          <p:cNvPr id="32" name="Straight Arrow Connector 31"/>
          <p:cNvCxnSpPr>
            <a:endCxn id="31" idx="1"/>
          </p:cNvCxnSpPr>
          <p:nvPr/>
        </p:nvCxnSpPr>
        <p:spPr>
          <a:xfrm flipV="1">
            <a:off x="4223656" y="3864508"/>
            <a:ext cx="144839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TextBox 28"/>
          <p:cNvSpPr txBox="1"/>
          <p:nvPr/>
        </p:nvSpPr>
        <p:spPr>
          <a:xfrm>
            <a:off x="5672050" y="4369607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Death </a:t>
            </a:r>
            <a:r>
              <a:rPr lang="en-US" sz="1400" b="1" baseline="30000" dirty="0"/>
              <a:t>2</a:t>
            </a:r>
          </a:p>
          <a:p>
            <a:r>
              <a:rPr lang="en-US" sz="1400" b="1" dirty="0" smtClean="0"/>
              <a:t>n=2</a:t>
            </a:r>
            <a:endParaRPr lang="en-US" sz="1400" b="1" dirty="0"/>
          </a:p>
        </p:txBody>
      </p:sp>
      <p:cxnSp>
        <p:nvCxnSpPr>
          <p:cNvPr id="30" name="Straight Arrow Connector 29"/>
          <p:cNvCxnSpPr>
            <a:endCxn id="29" idx="1"/>
          </p:cNvCxnSpPr>
          <p:nvPr/>
        </p:nvCxnSpPr>
        <p:spPr>
          <a:xfrm flipV="1">
            <a:off x="4223656" y="4631217"/>
            <a:ext cx="144839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Arrow Connector 22"/>
          <p:cNvCxnSpPr>
            <a:stCxn id="14" idx="2"/>
            <a:endCxn id="20" idx="0"/>
          </p:cNvCxnSpPr>
          <p:nvPr/>
        </p:nvCxnSpPr>
        <p:spPr>
          <a:xfrm>
            <a:off x="4223657" y="4559182"/>
            <a:ext cx="0" cy="2521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Arrow Connector 23"/>
          <p:cNvCxnSpPr>
            <a:stCxn id="9" idx="2"/>
            <a:endCxn id="19" idx="0"/>
          </p:cNvCxnSpPr>
          <p:nvPr/>
        </p:nvCxnSpPr>
        <p:spPr>
          <a:xfrm>
            <a:off x="2247396" y="4559181"/>
            <a:ext cx="0" cy="2521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TextBox 24"/>
          <p:cNvSpPr txBox="1"/>
          <p:nvPr/>
        </p:nvSpPr>
        <p:spPr>
          <a:xfrm>
            <a:off x="1555382" y="5586612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6-month F/U</a:t>
            </a:r>
          </a:p>
          <a:p>
            <a:r>
              <a:rPr lang="en-US" sz="1400" b="1" dirty="0" smtClean="0"/>
              <a:t>n=29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31643" y="5586613"/>
            <a:ext cx="1384029" cy="5232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174625" indent="-174625" algn="ctr">
              <a:defRPr sz="1600"/>
            </a:lvl1pPr>
          </a:lstStyle>
          <a:p>
            <a:r>
              <a:rPr lang="en-US" sz="1400" b="1" dirty="0" smtClean="0"/>
              <a:t>6-month F/U</a:t>
            </a:r>
          </a:p>
          <a:p>
            <a:r>
              <a:rPr lang="en-US" sz="1400" b="1" dirty="0" smtClean="0"/>
              <a:t>n=28</a:t>
            </a:r>
            <a:endParaRPr lang="en-US" sz="1400" b="1" dirty="0"/>
          </a:p>
        </p:txBody>
      </p:sp>
      <p:cxnSp>
        <p:nvCxnSpPr>
          <p:cNvPr id="27" name="Straight Arrow Connector 26"/>
          <p:cNvCxnSpPr>
            <a:stCxn id="19" idx="2"/>
            <a:endCxn id="25" idx="0"/>
          </p:cNvCxnSpPr>
          <p:nvPr/>
        </p:nvCxnSpPr>
        <p:spPr>
          <a:xfrm>
            <a:off x="2247396" y="5334506"/>
            <a:ext cx="1" cy="252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Arrow Connector 27"/>
          <p:cNvCxnSpPr>
            <a:stCxn id="20" idx="2"/>
            <a:endCxn id="26" idx="0"/>
          </p:cNvCxnSpPr>
          <p:nvPr/>
        </p:nvCxnSpPr>
        <p:spPr>
          <a:xfrm>
            <a:off x="4223657" y="5334507"/>
            <a:ext cx="1" cy="252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707471" y="5596046"/>
            <a:ext cx="4506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228600">
              <a:buFont typeface="+mj-lt"/>
              <a:buAutoNum type="arabicPeriod"/>
            </a:pPr>
            <a:r>
              <a:rPr lang="en-US" sz="1200" dirty="0" smtClean="0"/>
              <a:t>Embolic stroke (implant-related)</a:t>
            </a:r>
            <a:endParaRPr lang="en-US" sz="1200" dirty="0"/>
          </a:p>
          <a:p>
            <a:pPr marL="465138" indent="-228600">
              <a:buFont typeface="+mj-lt"/>
              <a:buAutoNum type="arabicPeriod"/>
            </a:pPr>
            <a:r>
              <a:rPr lang="en-US" sz="1200" dirty="0" smtClean="0"/>
              <a:t>HF death (unrelated) </a:t>
            </a:r>
            <a:r>
              <a:rPr lang="en-US" sz="1200" dirty="0"/>
              <a:t>and </a:t>
            </a:r>
            <a:r>
              <a:rPr lang="en-US" sz="1200" dirty="0" smtClean="0"/>
              <a:t>sudden death (unrelated)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911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325"/>
            <a:ext cx="8229600" cy="805114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Baseline Characteristics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25C49-653E-4F54-A4B6-8FD32EFC1E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854405"/>
              </p:ext>
            </p:extLst>
          </p:nvPr>
        </p:nvGraphicFramePr>
        <p:xfrm>
          <a:off x="548640" y="1320841"/>
          <a:ext cx="8046720" cy="46634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383280"/>
                <a:gridCol w="1554480"/>
                <a:gridCol w="1554480"/>
                <a:gridCol w="15544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500" dirty="0">
                        <a:effectLst/>
                        <a:latin typeface="+mn-lt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Left (n=31)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Right (n=29)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Pooled (n=60</a:t>
                      </a:r>
                      <a:r>
                        <a:rPr lang="en-US" sz="1500" kern="1200" dirty="0">
                          <a:effectLst/>
                        </a:rPr>
                        <a:t>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Age </a:t>
                      </a:r>
                      <a:r>
                        <a:rPr lang="en-US" sz="1500" kern="1200" dirty="0">
                          <a:effectLst/>
                        </a:rPr>
                        <a:t>(years)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51.2 ± 12.4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51.9 ± 12.4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51.5 ± 12.2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Male </a:t>
                      </a:r>
                      <a:r>
                        <a:rPr lang="en-US" sz="1500" kern="1200" dirty="0">
                          <a:effectLst/>
                        </a:rPr>
                        <a:t>(%)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87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86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87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Heart failure </a:t>
                      </a:r>
                      <a:r>
                        <a:rPr lang="en-US" sz="1500" kern="1200" dirty="0" smtClean="0">
                          <a:effectLst/>
                        </a:rPr>
                        <a:t>Etiology, Ischemic </a:t>
                      </a:r>
                      <a:r>
                        <a:rPr lang="en-US" sz="1500" kern="1200" dirty="0">
                          <a:effectLst/>
                        </a:rPr>
                        <a:t>(%)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68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83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75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NYHA </a:t>
                      </a:r>
                      <a:r>
                        <a:rPr lang="en-US" sz="1500" kern="1200" dirty="0">
                          <a:effectLst/>
                        </a:rPr>
                        <a:t>Class II/III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18 / 13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16 / 13</a:t>
                      </a:r>
                      <a:endParaRPr lang="en-US" sz="15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34 / 26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Body </a:t>
                      </a:r>
                      <a:r>
                        <a:rPr lang="en-US" sz="1500" kern="1200" dirty="0">
                          <a:effectLst/>
                        </a:rPr>
                        <a:t>mass index (kg/m</a:t>
                      </a:r>
                      <a:r>
                        <a:rPr lang="en-US" sz="1500" kern="1200" baseline="30000" dirty="0">
                          <a:effectLst/>
                        </a:rPr>
                        <a:t>2</a:t>
                      </a:r>
                      <a:r>
                        <a:rPr lang="en-US" sz="1500" kern="1200" dirty="0">
                          <a:effectLst/>
                        </a:rPr>
                        <a:t>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24.0 ± 3.5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24.2 ± 4.7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24.1 ± 4.1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LVEF </a:t>
                      </a:r>
                      <a:r>
                        <a:rPr lang="en-US" sz="1500" kern="1200" dirty="0">
                          <a:effectLst/>
                        </a:rPr>
                        <a:t>(%)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32.8 ± 8.0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31.9 ± 6.4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32.4 ± 7.2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LVESV </a:t>
                      </a:r>
                      <a:r>
                        <a:rPr lang="en-US" sz="1500" kern="1200" dirty="0">
                          <a:effectLst/>
                        </a:rPr>
                        <a:t>(mL)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109.1 ± 40.8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106.6 ± 40.1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107.9 ± 40.1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LVESD </a:t>
                      </a:r>
                      <a:r>
                        <a:rPr lang="en-US" sz="1500" kern="1200" dirty="0">
                          <a:effectLst/>
                        </a:rPr>
                        <a:t>(mm)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51.5 ± 7.4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51.6 ± 8.6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51.6 ± 7.9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LVEDD </a:t>
                      </a:r>
                      <a:r>
                        <a:rPr lang="en-US" sz="1500" kern="1200" dirty="0">
                          <a:effectLst/>
                        </a:rPr>
                        <a:t>(mm)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61.7 ± 6.7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62.2 ± 7.1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61.7 ± 6.7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HR </a:t>
                      </a:r>
                      <a:r>
                        <a:rPr lang="en-US" sz="1500" kern="1200" dirty="0">
                          <a:effectLst/>
                        </a:rPr>
                        <a:t>(bpm)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78 ± 11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77 ± 10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78 ± 10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Systolic </a:t>
                      </a:r>
                      <a:r>
                        <a:rPr lang="en-US" sz="1500" kern="1200" dirty="0">
                          <a:effectLst/>
                        </a:rPr>
                        <a:t>blood pressure (mmHg)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</a:rPr>
                        <a:t>114 ± 14</a:t>
                      </a:r>
                      <a:endParaRPr lang="en-US" sz="15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112 ± 15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113 ± 15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</a:rPr>
                        <a:t>Diastolic </a:t>
                      </a:r>
                      <a:r>
                        <a:rPr lang="en-US" sz="1500" kern="1200" dirty="0">
                          <a:effectLst/>
                        </a:rPr>
                        <a:t>blood pressure (mmHg)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73 ± 8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74 ± 10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</a:rPr>
                        <a:t>73 ± 9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ICD</a:t>
                      </a:r>
                      <a:r>
                        <a:rPr lang="en-US" sz="15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implant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7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372673"/>
          </a:xfrm>
        </p:spPr>
        <p:txBody>
          <a:bodyPr>
            <a:normAutofit/>
          </a:bodyPr>
          <a:lstStyle/>
          <a:p>
            <a:r>
              <a:rPr lang="en-US" dirty="0" smtClean="0"/>
              <a:t>Baseline Characteristics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2800" i="1" dirty="0" smtClean="0"/>
              <a:t>HF Drug Treatment</a:t>
            </a:r>
            <a:endParaRPr lang="en-US" sz="28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25C49-653E-4F54-A4B6-8FD32EFC1E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330888"/>
              </p:ext>
            </p:extLst>
          </p:nvPr>
        </p:nvGraphicFramePr>
        <p:xfrm>
          <a:off x="728382" y="2163296"/>
          <a:ext cx="7687236" cy="31089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206676"/>
                <a:gridCol w="1371600"/>
                <a:gridCol w="1463040"/>
                <a:gridCol w="1645920"/>
              </a:tblGrid>
              <a:tr h="0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(n=31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(n=29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Pooled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(n=60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37160" marR="137160" marT="137160" marB="13716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blocker (%)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ACE-I or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ARB (%)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87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85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Aldosterone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antagonist (%)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137160" marR="137160" marT="137160" marB="13716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75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Digoxin (%)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137160" marR="137160" marT="137160" marB="13716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Loop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diuretics (%)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137160" marR="137160" marT="137160" marB="137160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88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37160" marR="137160" marT="137160" marB="137160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4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Primary Safety Outcomes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52425" indent="0">
              <a:buNone/>
            </a:pPr>
            <a:r>
              <a:rPr lang="en-US" sz="1700" dirty="0" smtClean="0"/>
              <a:t>*</a:t>
            </a:r>
            <a:r>
              <a:rPr lang="en-US" sz="1500" dirty="0" smtClean="0"/>
              <a:t> Post-surgical embolic stroke</a:t>
            </a:r>
          </a:p>
          <a:p>
            <a:pPr marL="352425" indent="0">
              <a:buNone/>
            </a:pPr>
            <a:r>
              <a:rPr lang="en-US" sz="1500" baseline="30000" dirty="0" smtClean="0"/>
              <a:t>†</a:t>
            </a:r>
            <a:r>
              <a:rPr lang="en-US" sz="1500" dirty="0" smtClean="0"/>
              <a:t> Including 1 unrelated HF death and 1 unrelated sudden death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002349"/>
              </p:ext>
            </p:extLst>
          </p:nvPr>
        </p:nvGraphicFramePr>
        <p:xfrm>
          <a:off x="584200" y="1352874"/>
          <a:ext cx="8102599" cy="409346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439709"/>
                <a:gridCol w="1265203"/>
                <a:gridCol w="1247506"/>
                <a:gridCol w="115018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Left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Right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Pooled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SAEs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 Related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1*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   Unrelated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</a:t>
                      </a:r>
                      <a:r>
                        <a:rPr lang="en-US" sz="1600" baseline="30000" dirty="0" smtClean="0"/>
                        <a:t>†</a:t>
                      </a:r>
                      <a:endParaRPr lang="en-US" sz="1600" b="0" baseline="30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Most Common Related Non-Serious AEs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Voice alternation,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hoarseness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Cough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Oropharyngeal pain 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Implant-Related Infections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System Malfunctions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Therapy discontinuation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by </a:t>
                      </a:r>
                      <a:r>
                        <a:rPr lang="en-US" sz="1800" b="1" baseline="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Pts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or PI</a:t>
                      </a:r>
                      <a:endParaRPr lang="en-US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9144" marB="9144" anchor="ctr"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8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684385"/>
              </p:ext>
            </p:extLst>
          </p:nvPr>
        </p:nvGraphicFramePr>
        <p:xfrm>
          <a:off x="703056" y="1523999"/>
          <a:ext cx="7737888" cy="413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US" sz="3400" dirty="0" smtClean="0"/>
              <a:t>Primary Efficacy Endpoints</a:t>
            </a:r>
            <a:endParaRPr lang="en-US" sz="24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25C49-653E-4F54-A4B6-8FD32EFC1E0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8199" y="5753679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Mean </a:t>
            </a:r>
          </a:p>
          <a:p>
            <a:pPr algn="ctr"/>
            <a:r>
              <a:rPr lang="en-US" sz="1400" dirty="0" smtClean="0"/>
              <a:t>95% Confidence Interval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63300" y="5969122"/>
            <a:ext cx="3163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Pooled: n=57; Left: n=28; Right: n=29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8662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91063"/>
            <a:ext cx="8229600" cy="839995"/>
          </a:xfrm>
        </p:spPr>
        <p:txBody>
          <a:bodyPr anchor="t"/>
          <a:lstStyle/>
          <a:p>
            <a:r>
              <a:rPr lang="en-US" dirty="0" smtClean="0"/>
              <a:t>Secondary Efficacy Endpoints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067386"/>
              </p:ext>
            </p:extLst>
          </p:nvPr>
        </p:nvGraphicFramePr>
        <p:xfrm>
          <a:off x="457200" y="1385561"/>
          <a:ext cx="8229600" cy="445644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560320"/>
                <a:gridCol w="1554480"/>
                <a:gridCol w="1554480"/>
                <a:gridCol w="1097280"/>
                <a:gridCol w="1463040"/>
              </a:tblGrid>
              <a:tr h="4951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Baseline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 Months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Change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95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LVESD </a:t>
                      </a:r>
                      <a:r>
                        <a:rPr lang="en-US" sz="1600" dirty="0">
                          <a:effectLst/>
                        </a:rPr>
                        <a:t>(mm)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52 </a:t>
                      </a:r>
                      <a:r>
                        <a:rPr lang="en-US" sz="1600" dirty="0">
                          <a:effectLst/>
                        </a:rPr>
                        <a:t>± </a:t>
                      </a:r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49 ± 8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-1.7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&lt;0.0025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95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NYHA Class (I/II/III/IV)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 / 33 / 24 / 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30 / 24 / 3 / 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&lt;0.0001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95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6MWD </a:t>
                      </a:r>
                      <a:r>
                        <a:rPr lang="en-US" sz="1600" dirty="0">
                          <a:effectLst/>
                        </a:rPr>
                        <a:t>(m)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287 ± 66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346 ± 78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56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&lt;0.0001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95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MLHFQ </a:t>
                      </a:r>
                      <a:r>
                        <a:rPr lang="en-US" sz="1600" dirty="0">
                          <a:effectLst/>
                        </a:rPr>
                        <a:t>score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40 </a:t>
                      </a:r>
                      <a:r>
                        <a:rPr lang="en-US" sz="1600" dirty="0">
                          <a:effectLst/>
                        </a:rPr>
                        <a:t>± </a:t>
                      </a: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 </a:t>
                      </a:r>
                      <a:r>
                        <a:rPr lang="en-US" sz="1600" dirty="0">
                          <a:effectLst/>
                        </a:rPr>
                        <a:t>± </a:t>
                      </a:r>
                      <a:r>
                        <a:rPr lang="en-US" sz="1600" dirty="0" smtClean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-18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&lt;0.0001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95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HRV (SDNN, ms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93 </a:t>
                      </a:r>
                      <a:r>
                        <a:rPr lang="en-US" sz="1600" dirty="0">
                          <a:effectLst/>
                        </a:rPr>
                        <a:t>± </a:t>
                      </a:r>
                      <a:r>
                        <a:rPr lang="en-US" sz="1600" dirty="0" smtClean="0">
                          <a:effectLst/>
                        </a:rPr>
                        <a:t>43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111 </a:t>
                      </a:r>
                      <a:r>
                        <a:rPr lang="en-US" sz="1600" dirty="0">
                          <a:effectLst/>
                        </a:rPr>
                        <a:t>± </a:t>
                      </a:r>
                      <a:r>
                        <a:rPr lang="en-US" sz="1600" dirty="0" smtClean="0">
                          <a:effectLst/>
                        </a:rPr>
                        <a:t>50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17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</a:t>
                      </a:r>
                      <a:r>
                        <a:rPr lang="en-US" sz="1600" dirty="0" smtClean="0">
                          <a:effectLst/>
                        </a:rPr>
                        <a:t>0.01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95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HR </a:t>
                      </a:r>
                      <a:r>
                        <a:rPr lang="en-US" sz="1600" dirty="0">
                          <a:effectLst/>
                        </a:rPr>
                        <a:t>(bpm)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78 ± 10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73</a:t>
                      </a:r>
                      <a:r>
                        <a:rPr lang="en-US" sz="1600" kern="1200" dirty="0">
                          <a:effectLst/>
                        </a:rPr>
                        <a:t> ± 11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-3.9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&lt;0.005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951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NT-</a:t>
                      </a:r>
                      <a:r>
                        <a:rPr lang="en-US" sz="1600" kern="1200" dirty="0" err="1" smtClean="0">
                          <a:effectLst/>
                        </a:rPr>
                        <a:t>proBNP</a:t>
                      </a:r>
                      <a:r>
                        <a:rPr lang="en-US" sz="1600" kern="1200" dirty="0" smtClean="0">
                          <a:effectLst/>
                        </a:rPr>
                        <a:t>, IQR (</a:t>
                      </a:r>
                      <a:r>
                        <a:rPr lang="en-US" sz="1600" kern="1200" dirty="0" err="1" smtClean="0">
                          <a:effectLst/>
                        </a:rPr>
                        <a:t>pg</a:t>
                      </a:r>
                      <a:r>
                        <a:rPr lang="en-US" sz="1600" kern="1200" dirty="0" smtClean="0">
                          <a:effectLst/>
                        </a:rPr>
                        <a:t>/mL)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864 [322-1788]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888 [376-1729]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NS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951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CRP, IQR (</a:t>
                      </a:r>
                      <a:r>
                        <a:rPr lang="en-US" sz="1600" kern="1200" dirty="0" err="1" smtClean="0">
                          <a:effectLst/>
                        </a:rPr>
                        <a:t>pg</a:t>
                      </a:r>
                      <a:r>
                        <a:rPr lang="en-US" sz="1600" kern="1200" dirty="0" smtClean="0">
                          <a:effectLst/>
                        </a:rPr>
                        <a:t>/</a:t>
                      </a:r>
                      <a:r>
                        <a:rPr lang="en-US" sz="1600" kern="1200" dirty="0" err="1" smtClean="0">
                          <a:effectLst/>
                        </a:rPr>
                        <a:t>dL</a:t>
                      </a:r>
                      <a:r>
                        <a:rPr lang="en-US" sz="1600" kern="1200" dirty="0" smtClean="0">
                          <a:effectLst/>
                        </a:rPr>
                        <a:t>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1.7</a:t>
                      </a:r>
                      <a:r>
                        <a:rPr lang="en-US" sz="1600" kern="1200" baseline="0" dirty="0" smtClean="0">
                          <a:effectLst/>
                        </a:rPr>
                        <a:t> [0.9-6.0]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[0.6-2.9]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-0.4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&lt;0.025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9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992"/>
            <a:ext cx="8229600" cy="48768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study was uncontrolled and open-label; placebo effects may have contributed to the observed changes</a:t>
            </a:r>
            <a:endParaRPr lang="en-US" dirty="0"/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Although no significant </a:t>
            </a:r>
            <a:r>
              <a:rPr lang="en-US" dirty="0"/>
              <a:t>differences were </a:t>
            </a:r>
            <a:r>
              <a:rPr lang="en-US" dirty="0" smtClean="0"/>
              <a:t>observed in any outcome between </a:t>
            </a:r>
            <a:r>
              <a:rPr lang="en-US" dirty="0"/>
              <a:t>left and right-sided </a:t>
            </a:r>
            <a:r>
              <a:rPr lang="en-US" dirty="0" smtClean="0"/>
              <a:t>ART, the confidence intervals of most measurements were wide, some differences cannot be ruled out</a:t>
            </a:r>
            <a:endParaRPr lang="en-US" dirty="0"/>
          </a:p>
          <a:p>
            <a: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study was conducted in India</a:t>
            </a:r>
            <a:r>
              <a:rPr lang="en-US" dirty="0"/>
              <a:t>, </a:t>
            </a:r>
            <a:r>
              <a:rPr lang="en-US" dirty="0" smtClean="0"/>
              <a:t>and results </a:t>
            </a:r>
            <a:r>
              <a:rPr lang="en-US" dirty="0"/>
              <a:t>may not </a:t>
            </a:r>
            <a:r>
              <a:rPr lang="en-US" dirty="0" smtClean="0"/>
              <a:t>generalize </a:t>
            </a:r>
            <a:r>
              <a:rPr lang="en-US" dirty="0"/>
              <a:t>to other </a:t>
            </a:r>
            <a:r>
              <a:rPr lang="en-US" dirty="0" smtClean="0"/>
              <a:t>populations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6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63721"/>
            <a:ext cx="8229600" cy="453255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 ANTHEM-HF approach to ART (chronic, low-amplitude, natural frequency), on either the left or right side, was feasible and well-tolerated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Safety assessment did not raise concerns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Both left and right-sided ART were associated with improvements </a:t>
            </a:r>
            <a:r>
              <a:rPr lang="en-US" dirty="0"/>
              <a:t>in </a:t>
            </a:r>
            <a:r>
              <a:rPr lang="en-US" dirty="0" smtClean="0"/>
              <a:t>cardiac </a:t>
            </a:r>
            <a:r>
              <a:rPr lang="en-US" dirty="0"/>
              <a:t>function (LVEF, </a:t>
            </a:r>
            <a:r>
              <a:rPr lang="en-US" dirty="0" smtClean="0"/>
              <a:t>LVESD, HRV) and heart </a:t>
            </a:r>
            <a:r>
              <a:rPr lang="en-US" dirty="0"/>
              <a:t>failure symptoms (NYHA class, 6-minute walk distance, quality of life)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Further investigation of ART in a controlled clinical study is warranted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6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9404" y="2843811"/>
            <a:ext cx="8602133" cy="1279479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/>
              <a:t>on line publication available in Journal of Cardiac Failure at: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ro-RO" dirty="0"/>
              <a:t>DOI: </a:t>
            </a:r>
            <a:r>
              <a:rPr lang="ro-RO" dirty="0">
                <a:hlinkClick r:id="rId3"/>
              </a:rPr>
              <a:t>http://dx.doi.org/10.1016/j.cardfail.</a:t>
            </a:r>
            <a:r>
              <a:rPr lang="ro-RO" dirty="0" smtClean="0">
                <a:hlinkClick r:id="rId3"/>
              </a:rPr>
              <a:t>2014.08.009</a:t>
            </a:r>
            <a:endParaRPr lang="ro-RO" dirty="0" smtClean="0"/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5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study was </a:t>
            </a:r>
            <a:r>
              <a:rPr lang="en-US" dirty="0" smtClean="0"/>
              <a:t>sponsored by Cyberonics, Houston, USA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Inder </a:t>
            </a:r>
            <a:r>
              <a:rPr lang="en-US" dirty="0" err="1"/>
              <a:t>Anand</a:t>
            </a:r>
            <a:r>
              <a:rPr lang="en-US" dirty="0"/>
              <a:t> has </a:t>
            </a:r>
            <a:r>
              <a:rPr lang="en-US" dirty="0" smtClean="0"/>
              <a:t>consulted for and/or received </a:t>
            </a:r>
            <a:r>
              <a:rPr lang="en-US" dirty="0"/>
              <a:t>research </a:t>
            </a:r>
            <a:r>
              <a:rPr lang="en-US" dirty="0" smtClean="0"/>
              <a:t>support </a:t>
            </a:r>
            <a:r>
              <a:rPr lang="en-US" dirty="0"/>
              <a:t>from Amgen, Critical Diagnostics, Cyberonics, Novartis, </a:t>
            </a:r>
            <a:r>
              <a:rPr lang="en-US" dirty="0" err="1" smtClean="0"/>
              <a:t>Zensun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8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5978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Autonomic imbalance in HF is characterized by </a:t>
            </a:r>
            <a:r>
              <a:rPr lang="en-US" dirty="0"/>
              <a:t>increased sympathetic </a:t>
            </a:r>
            <a:r>
              <a:rPr lang="en-US" dirty="0" smtClean="0"/>
              <a:t>activity and withdrawal </a:t>
            </a:r>
            <a:r>
              <a:rPr lang="en-US" dirty="0"/>
              <a:t>of </a:t>
            </a:r>
            <a:r>
              <a:rPr lang="en-US" dirty="0" smtClean="0"/>
              <a:t>parasympathetic activity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Autonomic imbalance is associated with progression of HF and worse outcomes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Pre-clinical &amp; clinical studies suggest electrical stimulation of the vagus nerve may restore autonomic balance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Left</a:t>
            </a:r>
            <a:r>
              <a:rPr lang="en-US" dirty="0"/>
              <a:t>-sided </a:t>
            </a:r>
            <a:r>
              <a:rPr lang="en-US" dirty="0" smtClean="0"/>
              <a:t>VNS, which could be combined with devices, has </a:t>
            </a:r>
            <a:r>
              <a:rPr lang="en-US" dirty="0"/>
              <a:t>not been </a:t>
            </a:r>
            <a:r>
              <a:rPr lang="en-US" dirty="0" smtClean="0"/>
              <a:t>evaluated </a:t>
            </a:r>
            <a:r>
              <a:rPr lang="en-US" dirty="0"/>
              <a:t>in HF patients, and the effects of left and right VNS have not been directly compared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0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2471" y="1329267"/>
            <a:ext cx="8534400" cy="4876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600" dirty="0"/>
              <a:t>E</a:t>
            </a:r>
            <a:r>
              <a:rPr lang="en-US" sz="2600" dirty="0" smtClean="0"/>
              <a:t>valuate a new autonomic regulation therapy (ART) with left or right VNS, for the treatment of chronic symptomatic heart failure with reduced ejection fraction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Feasibility and Tolerability of the ART system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b="1" dirty="0" smtClean="0"/>
              <a:t>Primary </a:t>
            </a:r>
            <a:r>
              <a:rPr lang="en-US" sz="2400" b="1" dirty="0"/>
              <a:t>safety </a:t>
            </a:r>
            <a:r>
              <a:rPr lang="en-US" sz="2400" b="1" dirty="0" smtClean="0"/>
              <a:t>endpoint</a:t>
            </a:r>
            <a:r>
              <a:rPr lang="en-US" sz="2400" b="1" dirty="0"/>
              <a:t>: </a:t>
            </a:r>
            <a:r>
              <a:rPr lang="en-US" sz="2400" dirty="0"/>
              <a:t>I</a:t>
            </a:r>
            <a:r>
              <a:rPr lang="en-US" sz="2400" dirty="0" smtClean="0"/>
              <a:t>ncidence </a:t>
            </a:r>
            <a:r>
              <a:rPr lang="en-US" sz="2400" dirty="0"/>
              <a:t>of procedure and device-related adverse </a:t>
            </a:r>
            <a:r>
              <a:rPr lang="en-US" sz="2400" dirty="0" smtClean="0"/>
              <a:t>events during the 9-month duration of the study </a:t>
            </a:r>
            <a:endParaRPr lang="en-US" sz="2400" dirty="0"/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b="1" dirty="0"/>
              <a:t>Primary efficacy endpoint: </a:t>
            </a:r>
            <a:r>
              <a:rPr lang="en-US" sz="2400" dirty="0" smtClean="0"/>
              <a:t>Changes in left </a:t>
            </a:r>
            <a:r>
              <a:rPr lang="en-US" sz="2400" dirty="0"/>
              <a:t>ventricular ejection fraction (LVEF) and end-systolic volume (LVESV</a:t>
            </a:r>
            <a:r>
              <a:rPr lang="en-US" sz="2400" dirty="0" smtClean="0"/>
              <a:t>) at 6 months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7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Secondary Endpoints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3" y="1286933"/>
            <a:ext cx="8229600" cy="4876800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40000"/>
              </a:lnSpc>
              <a:spcAft>
                <a:spcPts val="600"/>
              </a:spcAft>
              <a:buNone/>
            </a:pPr>
            <a:r>
              <a:rPr lang="en-US" sz="2400" b="1" dirty="0" smtClean="0"/>
              <a:t>Changes at 6 months in:</a:t>
            </a:r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en-US" sz="2400" dirty="0" smtClean="0"/>
              <a:t>Left ventricular end-systolic diameter (LVESD)</a:t>
            </a:r>
            <a:endParaRPr lang="en-US" sz="2400" dirty="0"/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en-US" sz="2400" dirty="0"/>
              <a:t>6-minute walk distance</a:t>
            </a:r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en-US" sz="2400" dirty="0"/>
              <a:t>Quality of life (Minnesota Living with HF Questionnaire)</a:t>
            </a:r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en-US" sz="2400" dirty="0"/>
              <a:t>NYHA Class</a:t>
            </a:r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en-US" sz="2400" dirty="0"/>
              <a:t>Heart rate variability (HRV)</a:t>
            </a:r>
          </a:p>
          <a:p>
            <a:pPr lvl="1">
              <a:lnSpc>
                <a:spcPct val="140000"/>
              </a:lnSpc>
              <a:spcAft>
                <a:spcPts val="600"/>
              </a:spcAft>
            </a:pPr>
            <a:r>
              <a:rPr lang="en-US" sz="2400" dirty="0"/>
              <a:t>Blood </a:t>
            </a:r>
            <a:r>
              <a:rPr lang="en-US" sz="2400" dirty="0" smtClean="0"/>
              <a:t>biomarkers (NT-</a:t>
            </a:r>
            <a:r>
              <a:rPr lang="en-US" sz="2400" dirty="0" err="1" smtClean="0"/>
              <a:t>proBNP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hs</a:t>
            </a:r>
            <a:r>
              <a:rPr lang="en-US" sz="2400" dirty="0" smtClean="0"/>
              <a:t>-CRP)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7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71480" y="1488622"/>
            <a:ext cx="4337050" cy="4667469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182880" indent="-182880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>
                <a:latin typeface="+mn-lt"/>
                <a:ea typeface="+mn-ea"/>
              </a:defRPr>
            </a:lvl1pPr>
            <a:lvl2pPr lvl="1" indent="-182880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>
                <a:latin typeface="+mn-lt"/>
                <a:ea typeface="+mn-ea"/>
              </a:defRPr>
            </a:lvl2pPr>
            <a:lvl3pPr marL="731520" indent="-182880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005840" indent="-182880" defTabSz="91440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>
                <a:latin typeface="+mn-lt"/>
                <a:ea typeface="+mn-ea"/>
              </a:defRPr>
            </a:lvl4pPr>
            <a:lvl5pPr marL="1188720" indent="-137160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baseline="0">
                <a:latin typeface="+mn-lt"/>
                <a:ea typeface="+mn-ea"/>
              </a:defRPr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>
                <a:latin typeface="+mn-lt"/>
                <a:ea typeface="+mn-ea"/>
              </a:defRPr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>
                <a:latin typeface="+mn-lt"/>
                <a:ea typeface="+mn-ea"/>
              </a:defRPr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>
                <a:latin typeface="+mn-lt"/>
                <a:ea typeface="+mn-ea"/>
              </a:defRPr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>
                <a:latin typeface="+mn-lt"/>
                <a:ea typeface="+mn-ea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500" b="1" dirty="0"/>
              <a:t>Independent Clinical Events Committee</a:t>
            </a:r>
          </a:p>
          <a:p>
            <a:pPr marL="284163" lvl="1" indent="0">
              <a:spcAft>
                <a:spcPts val="600"/>
              </a:spcAft>
              <a:buNone/>
            </a:pPr>
            <a:r>
              <a:rPr lang="en-US" sz="1500" dirty="0"/>
              <a:t>Lorenzo DiCarlo, </a:t>
            </a:r>
            <a:r>
              <a:rPr lang="en-US" sz="1500" dirty="0" smtClean="0"/>
              <a:t>MD, FACC </a:t>
            </a:r>
            <a:r>
              <a:rPr lang="en-US" sz="1500" dirty="0"/>
              <a:t>(Chair)</a:t>
            </a:r>
          </a:p>
          <a:p>
            <a:pPr marL="284163" lvl="1" indent="0">
              <a:spcAft>
                <a:spcPts val="600"/>
              </a:spcAft>
              <a:buNone/>
            </a:pPr>
            <a:r>
              <a:rPr lang="en-US" sz="1500" dirty="0"/>
              <a:t>David Cannom, MD, FACC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500" b="1" dirty="0"/>
              <a:t>Echocardiographic Core Laboratory</a:t>
            </a:r>
          </a:p>
          <a:p>
            <a:pPr marL="284163" lvl="1" indent="0">
              <a:spcAft>
                <a:spcPts val="600"/>
              </a:spcAft>
              <a:buNone/>
            </a:pPr>
            <a:r>
              <a:rPr lang="en-US" sz="1500" dirty="0"/>
              <a:t>Care Hospital, Hyderabad, India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500" b="1" dirty="0"/>
              <a:t>Blood and Biomarker Core Laboratory </a:t>
            </a:r>
            <a:endParaRPr lang="en-US" sz="1500" b="1" dirty="0" smtClean="0"/>
          </a:p>
          <a:p>
            <a:pPr marL="284163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500" dirty="0"/>
              <a:t>Metropolis Healthcare, Mumbai, India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500" b="1" dirty="0"/>
              <a:t>Sponsor </a:t>
            </a:r>
            <a:endParaRPr lang="en-US" sz="1500" b="1" dirty="0" smtClean="0"/>
          </a:p>
          <a:p>
            <a:pPr marL="284163" lvl="1" indent="0">
              <a:spcAft>
                <a:spcPts val="600"/>
              </a:spcAft>
              <a:buNone/>
            </a:pPr>
            <a:r>
              <a:rPr lang="en-US" sz="1500" dirty="0"/>
              <a:t>Cyberonics, Inc., Houston, USA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ANTHEM-HF Committees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76438" y="1490210"/>
            <a:ext cx="4637087" cy="4665881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en-US"/>
            </a:defPPr>
            <a:lvl1pPr marL="182880" indent="-182880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>
                <a:latin typeface="+mn-lt"/>
                <a:ea typeface="+mn-ea"/>
              </a:defRPr>
            </a:lvl1pPr>
            <a:lvl2pPr lvl="1" indent="-182880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>
                <a:latin typeface="+mn-lt"/>
                <a:ea typeface="+mn-ea"/>
              </a:defRPr>
            </a:lvl2pPr>
            <a:lvl3pPr marL="731520" indent="-182880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>
                <a:latin typeface="+mn-lt"/>
                <a:ea typeface="+mn-ea"/>
              </a:defRPr>
            </a:lvl3pPr>
            <a:lvl4pPr marL="1005840" indent="-182880" defTabSz="91440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>
                <a:latin typeface="+mn-lt"/>
                <a:ea typeface="+mn-ea"/>
              </a:defRPr>
            </a:lvl4pPr>
            <a:lvl5pPr marL="1188720" indent="-137160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baseline="0">
                <a:latin typeface="+mn-lt"/>
                <a:ea typeface="+mn-ea"/>
              </a:defRPr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>
                <a:latin typeface="+mn-lt"/>
                <a:ea typeface="+mn-ea"/>
              </a:defRPr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>
                <a:latin typeface="+mn-lt"/>
                <a:ea typeface="+mn-ea"/>
              </a:defRPr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>
                <a:latin typeface="+mn-lt"/>
                <a:ea typeface="+mn-ea"/>
              </a:defRPr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>
                <a:latin typeface="+mn-lt"/>
                <a:ea typeface="+mn-ea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1600" b="1" dirty="0" smtClean="0"/>
              <a:t>Steering </a:t>
            </a:r>
            <a:r>
              <a:rPr lang="en-US" sz="1600" b="1" dirty="0"/>
              <a:t>Committee</a:t>
            </a:r>
          </a:p>
          <a:p>
            <a:pPr marL="28416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/>
              <a:t>Inder Anand, MD, FACC (Chair)</a:t>
            </a:r>
            <a:endParaRPr lang="en-US" sz="1600" dirty="0"/>
          </a:p>
          <a:p>
            <a:pPr marL="284163" indent="0">
              <a:spcAft>
                <a:spcPts val="600"/>
              </a:spcAft>
              <a:buNone/>
            </a:pPr>
            <a:r>
              <a:rPr lang="en-US" sz="1600" dirty="0"/>
              <a:t>Jeffrey Ardell, </a:t>
            </a:r>
            <a:r>
              <a:rPr lang="en-US" sz="1600" dirty="0" smtClean="0"/>
              <a:t>PhD</a:t>
            </a:r>
          </a:p>
          <a:p>
            <a:pPr marL="284163" indent="0">
              <a:spcAft>
                <a:spcPts val="600"/>
              </a:spcAft>
              <a:buNone/>
            </a:pPr>
            <a:r>
              <a:rPr lang="en-US" sz="1600" dirty="0"/>
              <a:t>Lorenzo DiCarlo, </a:t>
            </a:r>
            <a:r>
              <a:rPr lang="en-US" sz="1600" dirty="0" smtClean="0"/>
              <a:t>MD, FACC</a:t>
            </a:r>
          </a:p>
          <a:p>
            <a:pPr marL="284163" indent="0">
              <a:spcAft>
                <a:spcPts val="600"/>
              </a:spcAft>
              <a:buNone/>
            </a:pPr>
            <a:r>
              <a:rPr lang="en-US" sz="1600" dirty="0"/>
              <a:t>Sanjay Mittal, MD</a:t>
            </a:r>
          </a:p>
          <a:p>
            <a:pPr marL="284163" indent="0">
              <a:spcAft>
                <a:spcPts val="600"/>
              </a:spcAft>
              <a:buNone/>
            </a:pPr>
            <a:r>
              <a:rPr lang="en-US" sz="1600" dirty="0" smtClean="0"/>
              <a:t>Badri </a:t>
            </a:r>
            <a:r>
              <a:rPr lang="en-US" sz="1600" dirty="0"/>
              <a:t>Amurthur, MS</a:t>
            </a:r>
          </a:p>
          <a:p>
            <a:pPr marL="284163" indent="0">
              <a:spcAft>
                <a:spcPts val="600"/>
              </a:spcAft>
              <a:buNone/>
            </a:pPr>
            <a:r>
              <a:rPr lang="en-US" sz="1600" dirty="0"/>
              <a:t>Imad Libbus, PhD</a:t>
            </a:r>
          </a:p>
          <a:p>
            <a:pPr marL="284163" indent="0">
              <a:spcAft>
                <a:spcPts val="600"/>
              </a:spcAft>
              <a:buNone/>
            </a:pPr>
            <a:r>
              <a:rPr lang="en-US" sz="1600" dirty="0" smtClean="0"/>
              <a:t>Bruce </a:t>
            </a:r>
            <a:r>
              <a:rPr lang="en-US" sz="1600" dirty="0"/>
              <a:t>KenKnight, PhD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 smtClean="0"/>
              <a:t>Independent </a:t>
            </a:r>
            <a:r>
              <a:rPr lang="en-US" sz="1600" b="1" dirty="0"/>
              <a:t>Data &amp; Safety Monitoring Board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/>
              <a:t>Gary </a:t>
            </a:r>
            <a:r>
              <a:rPr lang="en-US" sz="1600" dirty="0"/>
              <a:t>Francis, MD, </a:t>
            </a:r>
            <a:r>
              <a:rPr lang="en-US" sz="1600" dirty="0" smtClean="0"/>
              <a:t>FACC (Chair)</a:t>
            </a:r>
            <a:endParaRPr lang="en-US" sz="1600" dirty="0"/>
          </a:p>
          <a:p>
            <a:pPr marL="274320" lvl="1" indent="0">
              <a:spcAft>
                <a:spcPts val="600"/>
              </a:spcAft>
              <a:buNone/>
            </a:pPr>
            <a:r>
              <a:rPr lang="en-US" sz="1600" dirty="0" smtClean="0"/>
              <a:t>Thomas </a:t>
            </a:r>
            <a:r>
              <a:rPr lang="en-US" sz="1600" dirty="0"/>
              <a:t>Rector, PhD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Independent Statistical </a:t>
            </a:r>
            <a:r>
              <a:rPr lang="en-US" sz="1600" b="1" dirty="0" smtClean="0"/>
              <a:t>Analysis </a:t>
            </a:r>
            <a:endParaRPr lang="en-US" sz="1600" b="1" dirty="0"/>
          </a:p>
          <a:p>
            <a:pPr marL="28416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/>
              <a:t>Thomas </a:t>
            </a:r>
            <a:r>
              <a:rPr lang="en-US" sz="1600" dirty="0"/>
              <a:t>Rector, PhD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0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305198"/>
              </p:ext>
            </p:extLst>
          </p:nvPr>
        </p:nvGraphicFramePr>
        <p:xfrm>
          <a:off x="1146417" y="1203415"/>
          <a:ext cx="6759619" cy="4975019"/>
        </p:xfrm>
        <a:graphic>
          <a:graphicData uri="http://schemas.openxmlformats.org/drawingml/2006/table">
            <a:tbl>
              <a:tblPr firstRow="1" bandRow="1"/>
              <a:tblGrid>
                <a:gridCol w="2103120"/>
                <a:gridCol w="2351251"/>
                <a:gridCol w="2305248"/>
              </a:tblGrid>
              <a:tr h="32460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/>
                        <a:t>Clinical Site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/>
                        <a:t>Principal</a:t>
                      </a:r>
                      <a:r>
                        <a:rPr lang="en-US" sz="1200" b="1" baseline="0" dirty="0" smtClean="0"/>
                        <a:t> Investigator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5004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err="1" smtClean="0"/>
                        <a:t>Medanta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New Delhi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Naresh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Trehan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Dr.</a:t>
                      </a:r>
                      <a:r>
                        <a:rPr lang="en-US" sz="1200" baseline="0" dirty="0" smtClean="0"/>
                        <a:t> Sanjay Mittal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5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err="1" smtClean="0"/>
                        <a:t>Sanjivani</a:t>
                      </a:r>
                      <a:r>
                        <a:rPr lang="en-US" sz="1200" dirty="0" smtClean="0"/>
                        <a:t>, Ahmedabad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Kamal</a:t>
                      </a:r>
                      <a:r>
                        <a:rPr lang="en-US" sz="1200" baseline="0" dirty="0" smtClean="0"/>
                        <a:t> Sharma</a:t>
                      </a:r>
                    </a:p>
                    <a:p>
                      <a:r>
                        <a:rPr lang="en-US" sz="1200" baseline="0" dirty="0" smtClean="0"/>
                        <a:t>Dr. </a:t>
                      </a:r>
                      <a:r>
                        <a:rPr lang="en-US" sz="1200" baseline="0" dirty="0" err="1" smtClean="0"/>
                        <a:t>Satyajit</a:t>
                      </a:r>
                      <a:r>
                        <a:rPr lang="en-US" sz="1200" baseline="0" dirty="0" smtClean="0"/>
                        <a:t> Dixit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0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err="1" smtClean="0"/>
                        <a:t>Narayana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Hrudayala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Bangalore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Ravi Kishore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Madras Medical Mission,</a:t>
                      </a:r>
                      <a:r>
                        <a:rPr lang="en-US" sz="1200" baseline="0" dirty="0" smtClean="0"/>
                        <a:t> Chennai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Ulhas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Pandurangi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Ajit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01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KIMS,</a:t>
                      </a:r>
                      <a:r>
                        <a:rPr lang="en-US" sz="1200" baseline="0" dirty="0" smtClean="0"/>
                        <a:t> Hyderabad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Rajendra</a:t>
                      </a:r>
                      <a:r>
                        <a:rPr lang="en-US" sz="1200" dirty="0" smtClean="0"/>
                        <a:t> Kumar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err="1" smtClean="0"/>
                        <a:t>Yashoda</a:t>
                      </a:r>
                      <a:r>
                        <a:rPr lang="en-US" sz="1200" baseline="0" dirty="0" smtClean="0"/>
                        <a:t> Hospital,   Hyderabad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Rajasekhar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94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err="1" smtClean="0"/>
                        <a:t>Sengupta</a:t>
                      </a:r>
                      <a:r>
                        <a:rPr lang="en-US" sz="1200" dirty="0" smtClean="0"/>
                        <a:t> Hospital, Nagpur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Sengupta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DMH Hospital,</a:t>
                      </a:r>
                      <a:r>
                        <a:rPr lang="en-US" sz="1200" baseline="0" dirty="0" smtClean="0"/>
                        <a:t> Pune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Sathe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Vintage Hospital,</a:t>
                      </a:r>
                      <a:r>
                        <a:rPr lang="en-US" sz="1200" baseline="0" dirty="0" smtClean="0"/>
                        <a:t> Goa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</a:t>
                      </a:r>
                      <a:r>
                        <a:rPr lang="en-US" sz="1200" dirty="0" err="1" smtClean="0"/>
                        <a:t>Rufino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Monteiro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0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CARE Hospital,</a:t>
                      </a:r>
                      <a:r>
                        <a:rPr lang="en-US" sz="1200" baseline="0" dirty="0" smtClean="0"/>
                        <a:t> Hyderabad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 smtClean="0"/>
                        <a:t>Dr. B.K </a:t>
                      </a:r>
                      <a:r>
                        <a:rPr lang="en-US" sz="1200" dirty="0" err="1" smtClean="0"/>
                        <a:t>Sastry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115"/>
            <a:ext cx="8229600" cy="706246"/>
          </a:xfrm>
        </p:spPr>
        <p:txBody>
          <a:bodyPr anchor="t"/>
          <a:lstStyle/>
          <a:p>
            <a:r>
              <a:rPr lang="en-US" dirty="0" smtClean="0"/>
              <a:t>Clinical Study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428" y="1599397"/>
            <a:ext cx="1310092" cy="32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295" y="2081021"/>
            <a:ext cx="966359" cy="38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 descr="https://encrypted-tbn0.gstatic.com/images?q=tbn:ANd9GcTj2zT9d4YuuKC3VZn2whwvb2UUY_h3yKiuVm4kJymBLed-N19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150" y="2576495"/>
            <a:ext cx="1056649" cy="37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879" y="3502018"/>
            <a:ext cx="659190" cy="38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56" y="3061827"/>
            <a:ext cx="1284637" cy="32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475" y="3946362"/>
            <a:ext cx="575998" cy="39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662" y="4417559"/>
            <a:ext cx="1153625" cy="40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506" y="4947376"/>
            <a:ext cx="343937" cy="320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18" y="5427967"/>
            <a:ext cx="1256513" cy="26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339" y="5792876"/>
            <a:ext cx="524271" cy="338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1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Inclusion and Exclusion Criteria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63720"/>
            <a:ext cx="8229600" cy="4876800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en-US" sz="2200" b="1" dirty="0" smtClean="0"/>
              <a:t>Key Inclusion Criteria</a:t>
            </a:r>
          </a:p>
          <a:p>
            <a:pPr lvl="1"/>
            <a:r>
              <a:rPr lang="en-US" sz="1900" dirty="0" smtClean="0"/>
              <a:t>Stable </a:t>
            </a:r>
            <a:r>
              <a:rPr lang="en-US" sz="1900" dirty="0"/>
              <a:t>symptomatic heart failure </a:t>
            </a:r>
            <a:r>
              <a:rPr lang="en-US" sz="1900" dirty="0" smtClean="0"/>
              <a:t>NYHA </a:t>
            </a:r>
            <a:r>
              <a:rPr lang="en-US" sz="1900" dirty="0"/>
              <a:t>class II / </a:t>
            </a:r>
            <a:r>
              <a:rPr lang="en-US" sz="1900" dirty="0" smtClean="0"/>
              <a:t>III </a:t>
            </a:r>
          </a:p>
          <a:p>
            <a:pPr lvl="1"/>
            <a:r>
              <a:rPr lang="en-US" sz="1900" dirty="0" smtClean="0"/>
              <a:t>Left </a:t>
            </a:r>
            <a:r>
              <a:rPr lang="en-US" sz="1900" dirty="0"/>
              <a:t>ventricular ejection fraction (EF) ≤ 40%</a:t>
            </a:r>
          </a:p>
          <a:p>
            <a:pPr lvl="1">
              <a:spcAft>
                <a:spcPts val="0"/>
              </a:spcAft>
            </a:pPr>
            <a:r>
              <a:rPr lang="en-US" sz="1900" dirty="0"/>
              <a:t>Left ventricular end diastolic diameter (LVEDD) ≥ </a:t>
            </a:r>
            <a:r>
              <a:rPr lang="en-US" sz="1900" dirty="0" smtClean="0"/>
              <a:t>50 </a:t>
            </a:r>
            <a:r>
              <a:rPr lang="en-US" sz="1900" dirty="0"/>
              <a:t>mm and &lt; 80 mm</a:t>
            </a:r>
          </a:p>
          <a:p>
            <a:pPr lvl="1">
              <a:spcAft>
                <a:spcPts val="0"/>
              </a:spcAft>
            </a:pPr>
            <a:r>
              <a:rPr lang="en-US" sz="1900" dirty="0"/>
              <a:t>QRS width &lt; </a:t>
            </a:r>
            <a:r>
              <a:rPr lang="en-US" sz="1900" dirty="0" smtClean="0"/>
              <a:t>150 </a:t>
            </a:r>
            <a:r>
              <a:rPr lang="en-US" sz="1900" dirty="0"/>
              <a:t>ms</a:t>
            </a:r>
          </a:p>
          <a:p>
            <a:pPr lvl="1">
              <a:spcAft>
                <a:spcPts val="0"/>
              </a:spcAft>
            </a:pPr>
            <a:r>
              <a:rPr lang="en-US" sz="1900" dirty="0"/>
              <a:t>O</a:t>
            </a:r>
            <a:r>
              <a:rPr lang="en-US" sz="1900" dirty="0" smtClean="0"/>
              <a:t>ptimal </a:t>
            </a:r>
            <a:r>
              <a:rPr lang="en-US" sz="1900" dirty="0"/>
              <a:t>pharmacologic therapy for at least 3 months </a:t>
            </a:r>
            <a:endParaRPr lang="en-US" sz="1900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200" b="1" dirty="0" smtClean="0"/>
              <a:t>Key Exclusion Criteria</a:t>
            </a:r>
          </a:p>
          <a:p>
            <a:pPr lvl="1">
              <a:spcAft>
                <a:spcPts val="0"/>
              </a:spcAft>
            </a:pPr>
            <a:r>
              <a:rPr lang="en-US" sz="1900" dirty="0" smtClean="0"/>
              <a:t>Prior cardiac transplant</a:t>
            </a:r>
          </a:p>
          <a:p>
            <a:pPr lvl="1">
              <a:spcAft>
                <a:spcPts val="0"/>
              </a:spcAft>
            </a:pPr>
            <a:r>
              <a:rPr lang="en-US" sz="1900" dirty="0" smtClean="0"/>
              <a:t>1</a:t>
            </a:r>
            <a:r>
              <a:rPr lang="en-US" sz="1900" baseline="30000" dirty="0" smtClean="0"/>
              <a:t>st</a:t>
            </a:r>
            <a:r>
              <a:rPr lang="en-US" sz="1900" dirty="0" smtClean="0"/>
              <a:t>, 2</a:t>
            </a:r>
            <a:r>
              <a:rPr lang="en-US" sz="1900" baseline="30000" dirty="0" smtClean="0"/>
              <a:t>nd</a:t>
            </a:r>
            <a:r>
              <a:rPr lang="en-US" sz="1900" dirty="0" smtClean="0"/>
              <a:t>, or 3</a:t>
            </a:r>
            <a:r>
              <a:rPr lang="en-US" sz="1900" baseline="30000" dirty="0" smtClean="0"/>
              <a:t>rd</a:t>
            </a:r>
            <a:r>
              <a:rPr lang="en-US" sz="1900" dirty="0"/>
              <a:t>-</a:t>
            </a:r>
            <a:r>
              <a:rPr lang="en-US" sz="1900" dirty="0" smtClean="0"/>
              <a:t>degree heart block</a:t>
            </a:r>
          </a:p>
          <a:p>
            <a:pPr lvl="1"/>
            <a:r>
              <a:rPr lang="en-US" sz="1900" dirty="0"/>
              <a:t>Primary autonomic dysfunction</a:t>
            </a:r>
          </a:p>
          <a:p>
            <a:pPr lvl="1">
              <a:spcAft>
                <a:spcPts val="0"/>
              </a:spcAft>
            </a:pPr>
            <a:r>
              <a:rPr lang="en-US" sz="1900" dirty="0" smtClean="0"/>
              <a:t>Refractory symptomatic hypotension</a:t>
            </a:r>
          </a:p>
          <a:p>
            <a:pPr lvl="1">
              <a:spcAft>
                <a:spcPts val="0"/>
              </a:spcAft>
            </a:pPr>
            <a:r>
              <a:rPr lang="en-US" sz="1900" dirty="0" smtClean="0"/>
              <a:t>Severe obstructive or restrictive lung disease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35F2-81D4-474E-98AB-2DACE5FBF1B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03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60424" y="1636188"/>
            <a:ext cx="8127972" cy="3935314"/>
            <a:chOff x="818004" y="1713462"/>
            <a:chExt cx="8127972" cy="3935314"/>
          </a:xfrm>
        </p:grpSpPr>
        <p:sp>
          <p:nvSpPr>
            <p:cNvPr id="47" name="TextBox 46"/>
            <p:cNvSpPr txBox="1"/>
            <p:nvPr/>
          </p:nvSpPr>
          <p:spPr>
            <a:xfrm>
              <a:off x="2710304" y="4637533"/>
              <a:ext cx="9520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2 weeks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613189" y="4637533"/>
              <a:ext cx="12200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10 weeks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10061" y="1713462"/>
              <a:ext cx="1964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Randomization</a:t>
              </a:r>
            </a:p>
          </p:txBody>
        </p:sp>
        <p:sp>
          <p:nvSpPr>
            <p:cNvPr id="50" name="Pentagon 49"/>
            <p:cNvSpPr/>
            <p:nvPr/>
          </p:nvSpPr>
          <p:spPr>
            <a:xfrm>
              <a:off x="2073274" y="4061692"/>
              <a:ext cx="785783" cy="567018"/>
            </a:xfrm>
            <a:prstGeom prst="homePlate">
              <a:avLst/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Right side</a:t>
              </a:r>
            </a:p>
          </p:txBody>
        </p:sp>
        <p:sp>
          <p:nvSpPr>
            <p:cNvPr id="51" name="Pentagon 50"/>
            <p:cNvSpPr/>
            <p:nvPr/>
          </p:nvSpPr>
          <p:spPr>
            <a:xfrm>
              <a:off x="2088514" y="3314932"/>
              <a:ext cx="770543" cy="567018"/>
            </a:xfrm>
            <a:prstGeom prst="homePlate">
              <a:avLst/>
            </a:prstGeom>
            <a:solidFill>
              <a:srgbClr val="9BBB59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Left side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56874" y="3556496"/>
              <a:ext cx="949632" cy="873392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Informed</a:t>
              </a:r>
              <a:r>
                <a:rPr kumimoji="0" 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Consent</a:t>
              </a:r>
              <a:endParaRPr kumimoji="0" 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Flowchart: Decision 42"/>
            <p:cNvSpPr/>
            <p:nvPr/>
          </p:nvSpPr>
          <p:spPr>
            <a:xfrm>
              <a:off x="4889662" y="3813503"/>
              <a:ext cx="248820" cy="317500"/>
            </a:xfrm>
            <a:prstGeom prst="flowChartDecision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2743519" y="3981596"/>
              <a:ext cx="5564205" cy="0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76" name="Flowchart: Decision 41"/>
            <p:cNvSpPr/>
            <p:nvPr/>
          </p:nvSpPr>
          <p:spPr>
            <a:xfrm>
              <a:off x="2743519" y="3822847"/>
              <a:ext cx="248820" cy="317500"/>
            </a:xfrm>
            <a:prstGeom prst="flowChartDecision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7" name="Flowchart: Decision 45"/>
            <p:cNvSpPr/>
            <p:nvPr/>
          </p:nvSpPr>
          <p:spPr>
            <a:xfrm>
              <a:off x="8116030" y="3804160"/>
              <a:ext cx="248820" cy="317500"/>
            </a:xfrm>
            <a:prstGeom prst="flowChartDecision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8" name="Flowchart: Decision 46"/>
            <p:cNvSpPr/>
            <p:nvPr/>
          </p:nvSpPr>
          <p:spPr>
            <a:xfrm>
              <a:off x="6315390" y="3810147"/>
              <a:ext cx="248820" cy="317500"/>
            </a:xfrm>
            <a:prstGeom prst="flowChartDecision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Flowchart: Connector 51"/>
            <p:cNvSpPr/>
            <p:nvPr/>
          </p:nvSpPr>
          <p:spPr>
            <a:xfrm>
              <a:off x="3814432" y="3918803"/>
              <a:ext cx="117982" cy="116477"/>
            </a:xfrm>
            <a:prstGeom prst="flowChartConnector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Flowchart: Connector 52"/>
            <p:cNvSpPr/>
            <p:nvPr/>
          </p:nvSpPr>
          <p:spPr>
            <a:xfrm>
              <a:off x="4182697" y="3917643"/>
              <a:ext cx="107255" cy="116477"/>
            </a:xfrm>
            <a:prstGeom prst="flowChartConnector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1" name="Flowchart: Connector 53"/>
            <p:cNvSpPr/>
            <p:nvPr/>
          </p:nvSpPr>
          <p:spPr>
            <a:xfrm>
              <a:off x="4540235" y="3916484"/>
              <a:ext cx="107255" cy="116477"/>
            </a:xfrm>
            <a:prstGeom prst="flowChartConnector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2" name="Flowchart: Connector 54"/>
            <p:cNvSpPr/>
            <p:nvPr/>
          </p:nvSpPr>
          <p:spPr>
            <a:xfrm>
              <a:off x="4960445" y="3910385"/>
              <a:ext cx="107255" cy="116477"/>
            </a:xfrm>
            <a:prstGeom prst="flowChartConnector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075812" y="4168667"/>
              <a:ext cx="3231912" cy="42518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rgbClr val="97CD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Cyclic VNS Therapy (6 months)</a:t>
              </a:r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3496073" y="4168668"/>
              <a:ext cx="1454237" cy="42518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rgbClr val="97CDFF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Titration</a:t>
              </a: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5" name="Flowchart: Decision 43"/>
            <p:cNvSpPr/>
            <p:nvPr/>
          </p:nvSpPr>
          <p:spPr>
            <a:xfrm>
              <a:off x="3381773" y="3829560"/>
              <a:ext cx="248820" cy="317500"/>
            </a:xfrm>
            <a:prstGeom prst="flowChartDecision">
              <a:avLst/>
            </a:prstGeom>
            <a:gradFill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lin ang="16200000" scaled="0"/>
            </a:gradFill>
            <a:ln w="952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6" name="Flowchart: Connector 47"/>
            <p:cNvSpPr/>
            <p:nvPr/>
          </p:nvSpPr>
          <p:spPr>
            <a:xfrm>
              <a:off x="3456894" y="3923358"/>
              <a:ext cx="107255" cy="116477"/>
            </a:xfrm>
            <a:prstGeom prst="flowChartConnector">
              <a:avLst/>
            </a:prstGeom>
            <a:solidFill>
              <a:srgbClr val="9BBB59">
                <a:lumMod val="75000"/>
              </a:srgbClr>
            </a:solidFill>
            <a:ln w="3175" cap="flat" cmpd="sng" algn="ctr">
              <a:solidFill>
                <a:srgbClr val="9BBB59">
                  <a:lumMod val="50000"/>
                </a:srgbClr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42309" y="2059339"/>
              <a:ext cx="12334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FFFFF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VNS Device Implant</a:t>
              </a:r>
            </a:p>
          </p:txBody>
        </p:sp>
        <p:cxnSp>
          <p:nvCxnSpPr>
            <p:cNvPr id="56" name="Straight Connector 55"/>
            <p:cNvCxnSpPr>
              <a:endCxn id="55" idx="2"/>
            </p:cNvCxnSpPr>
            <p:nvPr/>
          </p:nvCxnSpPr>
          <p:spPr>
            <a:xfrm flipH="1" flipV="1">
              <a:off x="2859058" y="2582559"/>
              <a:ext cx="8890" cy="1215649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57" name="TextBox 56"/>
            <p:cNvSpPr txBox="1"/>
            <p:nvPr/>
          </p:nvSpPr>
          <p:spPr>
            <a:xfrm>
              <a:off x="2794492" y="2780516"/>
              <a:ext cx="14080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FFFFF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VNS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System Activated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397324" y="2780516"/>
              <a:ext cx="12334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FFFFF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Titration Complete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37421" y="4637533"/>
              <a:ext cx="12200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3 months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36674" y="2780516"/>
              <a:ext cx="1390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FFFFF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Outcome Measures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492926" y="2780516"/>
              <a:ext cx="14530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400" b="1">
                  <a:solidFill>
                    <a:srgbClr val="FFFFFF"/>
                  </a:solidFill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Outcome Measures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18004" y="4575599"/>
              <a:ext cx="13568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Baseline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Assessment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709651" y="5310222"/>
              <a:ext cx="57690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Safety </a:t>
              </a:r>
              <a:r>
                <a:rPr lang="en-US" sz="1600" b="1" dirty="0"/>
                <a:t>and adverse events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Assessment (9 months)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 flipH="1">
              <a:off x="2084735" y="2070332"/>
              <a:ext cx="3779" cy="2958500"/>
            </a:xfrm>
            <a:prstGeom prst="line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>
            <a:xfrm>
              <a:off x="2859058" y="5232546"/>
              <a:ext cx="5505792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headEnd type="arrow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66" name="TextBox 65"/>
            <p:cNvSpPr txBox="1"/>
            <p:nvPr/>
          </p:nvSpPr>
          <p:spPr>
            <a:xfrm>
              <a:off x="7654252" y="4637533"/>
              <a:ext cx="12200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6 months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 flipV="1">
              <a:off x="3494447" y="3343973"/>
              <a:ext cx="8498" cy="473549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5009823" y="3343973"/>
              <a:ext cx="8498" cy="473549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6420475" y="3343973"/>
              <a:ext cx="8498" cy="473549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8230225" y="3343973"/>
              <a:ext cx="8498" cy="473549"/>
            </a:xfrm>
            <a:prstGeom prst="line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8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ANTHEM-HF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7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5344</TotalTime>
  <Words>1700</Words>
  <Application>Microsoft Macintosh PowerPoint</Application>
  <PresentationFormat>On-screen Show (4:3)</PresentationFormat>
  <Paragraphs>426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Autonomic Regulation Therapy for the Improvement of Left Ventricular Function and Heart Failure Symptoms: The ANTHEM-HF Study</vt:lpstr>
      <vt:lpstr>Disclosures</vt:lpstr>
      <vt:lpstr>Background</vt:lpstr>
      <vt:lpstr>Objectives</vt:lpstr>
      <vt:lpstr>Secondary Endpoints</vt:lpstr>
      <vt:lpstr>ANTHEM-HF Committees</vt:lpstr>
      <vt:lpstr>Clinical Study Sites</vt:lpstr>
      <vt:lpstr>Inclusion and Exclusion Criteria</vt:lpstr>
      <vt:lpstr>Study Design</vt:lpstr>
      <vt:lpstr>Autonomic Regulation Therapy</vt:lpstr>
      <vt:lpstr>Screening, Enrollment and Follow-up</vt:lpstr>
      <vt:lpstr>Baseline Characteristics</vt:lpstr>
      <vt:lpstr>Baseline Characteristics HF Drug Treatment</vt:lpstr>
      <vt:lpstr>Primary Safety Outcomes</vt:lpstr>
      <vt:lpstr>Primary Efficacy Endpoints</vt:lpstr>
      <vt:lpstr>Secondary Efficacy Endpoints</vt:lpstr>
      <vt:lpstr>Limitations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Autonomic Neural Regulation Therapy to Enhance Myocardial Function in Heart Failure (ANTHEM-HF) Study</dc:title>
  <dc:creator>Imad Libbus</dc:creator>
  <cp:lastModifiedBy>Inder Anand</cp:lastModifiedBy>
  <cp:revision>239</cp:revision>
  <cp:lastPrinted>2014-08-18T19:18:29Z</cp:lastPrinted>
  <dcterms:created xsi:type="dcterms:W3CDTF">2014-07-23T13:54:26Z</dcterms:created>
  <dcterms:modified xsi:type="dcterms:W3CDTF">2014-08-27T23:06:11Z</dcterms:modified>
</cp:coreProperties>
</file>